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notesMasterIdLst>
    <p:notesMasterId r:id="rId47"/>
  </p:notesMasterIdLst>
  <p:sldIdLst>
    <p:sldId id="392" r:id="rId2"/>
    <p:sldId id="393" r:id="rId3"/>
    <p:sldId id="381" r:id="rId4"/>
    <p:sldId id="382" r:id="rId5"/>
    <p:sldId id="266" r:id="rId6"/>
    <p:sldId id="350" r:id="rId7"/>
    <p:sldId id="351" r:id="rId8"/>
    <p:sldId id="365" r:id="rId9"/>
    <p:sldId id="366" r:id="rId10"/>
    <p:sldId id="391" r:id="rId11"/>
    <p:sldId id="367" r:id="rId12"/>
    <p:sldId id="390" r:id="rId13"/>
    <p:sldId id="349" r:id="rId14"/>
    <p:sldId id="371" r:id="rId15"/>
    <p:sldId id="372" r:id="rId16"/>
    <p:sldId id="373" r:id="rId17"/>
    <p:sldId id="374" r:id="rId18"/>
    <p:sldId id="375" r:id="rId19"/>
    <p:sldId id="376" r:id="rId20"/>
    <p:sldId id="383" r:id="rId21"/>
    <p:sldId id="384" r:id="rId22"/>
    <p:sldId id="385" r:id="rId23"/>
    <p:sldId id="386" r:id="rId24"/>
    <p:sldId id="361" r:id="rId25"/>
    <p:sldId id="368" r:id="rId26"/>
    <p:sldId id="362" r:id="rId27"/>
    <p:sldId id="272" r:id="rId28"/>
    <p:sldId id="353" r:id="rId29"/>
    <p:sldId id="377" r:id="rId30"/>
    <p:sldId id="378" r:id="rId31"/>
    <p:sldId id="380" r:id="rId32"/>
    <p:sldId id="387" r:id="rId33"/>
    <p:sldId id="388" r:id="rId34"/>
    <p:sldId id="369" r:id="rId35"/>
    <p:sldId id="370" r:id="rId36"/>
    <p:sldId id="333" r:id="rId37"/>
    <p:sldId id="352" r:id="rId38"/>
    <p:sldId id="347" r:id="rId39"/>
    <p:sldId id="339" r:id="rId40"/>
    <p:sldId id="330" r:id="rId41"/>
    <p:sldId id="394" r:id="rId42"/>
    <p:sldId id="355" r:id="rId43"/>
    <p:sldId id="356" r:id="rId44"/>
    <p:sldId id="357" r:id="rId45"/>
    <p:sldId id="358" r:id="rId46"/>
  </p:sldIdLst>
  <p:sldSz cx="9144000" cy="6858000" type="screen4x3"/>
  <p:notesSz cx="6797675" cy="9926638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FF00"/>
    <a:srgbClr val="FF33CC"/>
    <a:srgbClr val="FF3399"/>
    <a:srgbClr val="FF6600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35" autoAdjust="0"/>
    <p:restoredTop sz="97312" autoAdjust="0"/>
  </p:normalViewPr>
  <p:slideViewPr>
    <p:cSldViewPr>
      <p:cViewPr>
        <p:scale>
          <a:sx n="68" d="100"/>
          <a:sy n="68" d="100"/>
        </p:scale>
        <p:origin x="-1440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29CEED-C461-48E1-A527-9DCC1B3AF279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</dgm:pt>
    <dgm:pt modelId="{7631EB8C-9C61-48FA-85B3-D3C15EBD1A7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h-TH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Tahoma" pitchFamily="34" charset="0"/>
            </a:rPr>
            <a:t>ประกันสังคม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h-TH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Tahoma" pitchFamily="34" charset="0"/>
            </a:rPr>
            <a:t>ข้าราชการ/รัฐวิสาหกิจ</a:t>
          </a: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Tahoma" pitchFamily="34" charset="0"/>
            </a:rPr>
            <a:t>/ </a:t>
          </a:r>
          <a:r>
            <a:rPr kumimoji="0" lang="th-TH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Tahoma" pitchFamily="34" charset="0"/>
            </a:rPr>
            <a:t>ท้องถิ่น</a:t>
          </a:r>
        </a:p>
      </dgm:t>
    </dgm:pt>
    <dgm:pt modelId="{8145FC57-9814-4E6B-84A3-CA2BADD57FF7}" type="parTrans" cxnId="{9CEA9AD0-AD1E-4309-A0EE-2E2D148E4A0F}">
      <dgm:prSet/>
      <dgm:spPr/>
      <dgm:t>
        <a:bodyPr/>
        <a:lstStyle/>
        <a:p>
          <a:endParaRPr lang="th-TH"/>
        </a:p>
      </dgm:t>
    </dgm:pt>
    <dgm:pt modelId="{470BE96A-717C-4543-94BC-F75C4F3AD3D6}" type="sibTrans" cxnId="{9CEA9AD0-AD1E-4309-A0EE-2E2D148E4A0F}">
      <dgm:prSet/>
      <dgm:spPr/>
      <dgm:t>
        <a:bodyPr/>
        <a:lstStyle/>
        <a:p>
          <a:endParaRPr lang="th-TH"/>
        </a:p>
      </dgm:t>
    </dgm:pt>
    <dgm:pt modelId="{0D49A501-434D-47F9-9139-12BE60D05AA7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h-TH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cs typeface="Tahoma" pitchFamily="34" charset="0"/>
            </a:rPr>
            <a:t>สิทธิว่าง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h-TH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ahoma" pitchFamily="34" charset="0"/>
              <a:cs typeface="Tahoma" pitchFamily="34" charset="0"/>
            </a:rPr>
            <a:t>(ไม่มีสิทธิประกันสุขภาพใดๆ)</a:t>
          </a:r>
        </a:p>
      </dgm:t>
    </dgm:pt>
    <dgm:pt modelId="{E55DDBC4-76B8-4D49-80E4-DBDD6417417F}" type="parTrans" cxnId="{109F9A69-5360-4189-AA82-C41B791033CF}">
      <dgm:prSet/>
      <dgm:spPr/>
      <dgm:t>
        <a:bodyPr/>
        <a:lstStyle/>
        <a:p>
          <a:endParaRPr lang="th-TH"/>
        </a:p>
      </dgm:t>
    </dgm:pt>
    <dgm:pt modelId="{AFB18A30-7419-4CF7-8FEB-2AFB12E37B58}" type="sibTrans" cxnId="{109F9A69-5360-4189-AA82-C41B791033CF}">
      <dgm:prSet/>
      <dgm:spPr/>
      <dgm:t>
        <a:bodyPr/>
        <a:lstStyle/>
        <a:p>
          <a:endParaRPr lang="th-TH"/>
        </a:p>
      </dgm:t>
    </dgm:pt>
    <dgm:pt modelId="{10D97EFC-A95C-4BEA-9A40-EA99ED1EC43A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Tahoma" pitchFamily="34" charset="0"/>
            </a:rPr>
            <a:t>UC</a:t>
          </a:r>
          <a:endParaRPr kumimoji="0" lang="th-TH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Tahoma" pitchFamily="34" charset="0"/>
          </a:endParaRPr>
        </a:p>
      </dgm:t>
    </dgm:pt>
    <dgm:pt modelId="{F26108B9-5AB1-425E-9076-FF9D35B26495}" type="parTrans" cxnId="{1DE651FA-276A-419D-B9FB-35EF1F31D564}">
      <dgm:prSet/>
      <dgm:spPr/>
      <dgm:t>
        <a:bodyPr/>
        <a:lstStyle/>
        <a:p>
          <a:endParaRPr lang="th-TH"/>
        </a:p>
      </dgm:t>
    </dgm:pt>
    <dgm:pt modelId="{FBB8E06E-FF4B-439F-97BD-E68C7D9AA7F2}" type="sibTrans" cxnId="{1DE651FA-276A-419D-B9FB-35EF1F31D564}">
      <dgm:prSet/>
      <dgm:spPr/>
      <dgm:t>
        <a:bodyPr/>
        <a:lstStyle/>
        <a:p>
          <a:endParaRPr lang="th-TH"/>
        </a:p>
      </dgm:t>
    </dgm:pt>
    <dgm:pt modelId="{51F8A937-D93C-4A48-B955-0D5819066634}" type="pres">
      <dgm:prSet presAssocID="{DD29CEED-C461-48E1-A527-9DCC1B3AF279}" presName="cycle" presStyleCnt="0">
        <dgm:presLayoutVars>
          <dgm:dir/>
          <dgm:resizeHandles val="exact"/>
        </dgm:presLayoutVars>
      </dgm:prSet>
      <dgm:spPr/>
    </dgm:pt>
    <dgm:pt modelId="{0F913CF3-D462-4F94-A796-3E1CD49715C5}" type="pres">
      <dgm:prSet presAssocID="{7631EB8C-9C61-48FA-85B3-D3C15EBD1A7D}" presName="dummy" presStyleCnt="0"/>
      <dgm:spPr/>
    </dgm:pt>
    <dgm:pt modelId="{5EE6A922-933C-49B0-A3C6-286D1F423ABA}" type="pres">
      <dgm:prSet presAssocID="{7631EB8C-9C61-48FA-85B3-D3C15EBD1A7D}" presName="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A3F4D99-5338-4353-8F9D-88D4931D7401}" type="pres">
      <dgm:prSet presAssocID="{470BE96A-717C-4543-94BC-F75C4F3AD3D6}" presName="sibTrans" presStyleLbl="node1" presStyleIdx="0" presStyleCnt="3"/>
      <dgm:spPr/>
      <dgm:t>
        <a:bodyPr/>
        <a:lstStyle/>
        <a:p>
          <a:endParaRPr lang="th-TH"/>
        </a:p>
      </dgm:t>
    </dgm:pt>
    <dgm:pt modelId="{89463C01-70B7-48E6-B8CD-F5AE6198D44D}" type="pres">
      <dgm:prSet presAssocID="{0D49A501-434D-47F9-9139-12BE60D05AA7}" presName="dummy" presStyleCnt="0"/>
      <dgm:spPr/>
    </dgm:pt>
    <dgm:pt modelId="{68CC67DD-84D0-4355-863E-0A7639FF5624}" type="pres">
      <dgm:prSet presAssocID="{0D49A501-434D-47F9-9139-12BE60D05AA7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9E46657-E55B-44D3-B966-716CFF57A4B4}" type="pres">
      <dgm:prSet presAssocID="{AFB18A30-7419-4CF7-8FEB-2AFB12E37B58}" presName="sibTrans" presStyleLbl="node1" presStyleIdx="1" presStyleCnt="3"/>
      <dgm:spPr/>
      <dgm:t>
        <a:bodyPr/>
        <a:lstStyle/>
        <a:p>
          <a:endParaRPr lang="th-TH"/>
        </a:p>
      </dgm:t>
    </dgm:pt>
    <dgm:pt modelId="{770B7BCA-5CF3-4D42-BC63-D877C833B319}" type="pres">
      <dgm:prSet presAssocID="{10D97EFC-A95C-4BEA-9A40-EA99ED1EC43A}" presName="dummy" presStyleCnt="0"/>
      <dgm:spPr/>
    </dgm:pt>
    <dgm:pt modelId="{0139CDA4-0BBA-4059-9979-70F0368657F5}" type="pres">
      <dgm:prSet presAssocID="{10D97EFC-A95C-4BEA-9A40-EA99ED1EC43A}" presName="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61CC59B-10DA-4980-9689-E06A15A9FAA1}" type="pres">
      <dgm:prSet presAssocID="{FBB8E06E-FF4B-439F-97BD-E68C7D9AA7F2}" presName="sibTrans" presStyleLbl="node1" presStyleIdx="2" presStyleCnt="3" custScaleY="110460" custLinFactNeighborX="-708" custLinFactNeighborY="5247"/>
      <dgm:spPr/>
      <dgm:t>
        <a:bodyPr/>
        <a:lstStyle/>
        <a:p>
          <a:endParaRPr lang="th-TH"/>
        </a:p>
      </dgm:t>
    </dgm:pt>
  </dgm:ptLst>
  <dgm:cxnLst>
    <dgm:cxn modelId="{BFAE549C-1E82-44DD-BC50-50954897A3A8}" type="presOf" srcId="{0D49A501-434D-47F9-9139-12BE60D05AA7}" destId="{68CC67DD-84D0-4355-863E-0A7639FF5624}" srcOrd="0" destOrd="0" presId="urn:microsoft.com/office/officeart/2005/8/layout/cycle1"/>
    <dgm:cxn modelId="{EEEB33D3-58AF-4B6C-B980-F4D0671BB81C}" type="presOf" srcId="{AFB18A30-7419-4CF7-8FEB-2AFB12E37B58}" destId="{E9E46657-E55B-44D3-B966-716CFF57A4B4}" srcOrd="0" destOrd="0" presId="urn:microsoft.com/office/officeart/2005/8/layout/cycle1"/>
    <dgm:cxn modelId="{FC44019B-7549-4612-B842-36C49DAA1BD7}" type="presOf" srcId="{10D97EFC-A95C-4BEA-9A40-EA99ED1EC43A}" destId="{0139CDA4-0BBA-4059-9979-70F0368657F5}" srcOrd="0" destOrd="0" presId="urn:microsoft.com/office/officeart/2005/8/layout/cycle1"/>
    <dgm:cxn modelId="{DEBE519F-9283-47A8-9A21-DE0CFCA808E2}" type="presOf" srcId="{DD29CEED-C461-48E1-A527-9DCC1B3AF279}" destId="{51F8A937-D93C-4A48-B955-0D5819066634}" srcOrd="0" destOrd="0" presId="urn:microsoft.com/office/officeart/2005/8/layout/cycle1"/>
    <dgm:cxn modelId="{1DE651FA-276A-419D-B9FB-35EF1F31D564}" srcId="{DD29CEED-C461-48E1-A527-9DCC1B3AF279}" destId="{10D97EFC-A95C-4BEA-9A40-EA99ED1EC43A}" srcOrd="2" destOrd="0" parTransId="{F26108B9-5AB1-425E-9076-FF9D35B26495}" sibTransId="{FBB8E06E-FF4B-439F-97BD-E68C7D9AA7F2}"/>
    <dgm:cxn modelId="{E2C8B2E3-094E-4002-8E55-5A3A102FA89C}" type="presOf" srcId="{7631EB8C-9C61-48FA-85B3-D3C15EBD1A7D}" destId="{5EE6A922-933C-49B0-A3C6-286D1F423ABA}" srcOrd="0" destOrd="0" presId="urn:microsoft.com/office/officeart/2005/8/layout/cycle1"/>
    <dgm:cxn modelId="{109F9A69-5360-4189-AA82-C41B791033CF}" srcId="{DD29CEED-C461-48E1-A527-9DCC1B3AF279}" destId="{0D49A501-434D-47F9-9139-12BE60D05AA7}" srcOrd="1" destOrd="0" parTransId="{E55DDBC4-76B8-4D49-80E4-DBDD6417417F}" sibTransId="{AFB18A30-7419-4CF7-8FEB-2AFB12E37B58}"/>
    <dgm:cxn modelId="{F5613298-E909-4B02-B5CF-F1A74A909A4C}" type="presOf" srcId="{470BE96A-717C-4543-94BC-F75C4F3AD3D6}" destId="{8A3F4D99-5338-4353-8F9D-88D4931D7401}" srcOrd="0" destOrd="0" presId="urn:microsoft.com/office/officeart/2005/8/layout/cycle1"/>
    <dgm:cxn modelId="{CB4A1F65-AD48-4C0A-8592-DBFE26CF7EB4}" type="presOf" srcId="{FBB8E06E-FF4B-439F-97BD-E68C7D9AA7F2}" destId="{461CC59B-10DA-4980-9689-E06A15A9FAA1}" srcOrd="0" destOrd="0" presId="urn:microsoft.com/office/officeart/2005/8/layout/cycle1"/>
    <dgm:cxn modelId="{9CEA9AD0-AD1E-4309-A0EE-2E2D148E4A0F}" srcId="{DD29CEED-C461-48E1-A527-9DCC1B3AF279}" destId="{7631EB8C-9C61-48FA-85B3-D3C15EBD1A7D}" srcOrd="0" destOrd="0" parTransId="{8145FC57-9814-4E6B-84A3-CA2BADD57FF7}" sibTransId="{470BE96A-717C-4543-94BC-F75C4F3AD3D6}"/>
    <dgm:cxn modelId="{77AB2B09-A996-46B0-A2B9-4AF75B1BDE14}" type="presParOf" srcId="{51F8A937-D93C-4A48-B955-0D5819066634}" destId="{0F913CF3-D462-4F94-A796-3E1CD49715C5}" srcOrd="0" destOrd="0" presId="urn:microsoft.com/office/officeart/2005/8/layout/cycle1"/>
    <dgm:cxn modelId="{AFC2832F-FAD5-4566-882B-FCF04512E183}" type="presParOf" srcId="{51F8A937-D93C-4A48-B955-0D5819066634}" destId="{5EE6A922-933C-49B0-A3C6-286D1F423ABA}" srcOrd="1" destOrd="0" presId="urn:microsoft.com/office/officeart/2005/8/layout/cycle1"/>
    <dgm:cxn modelId="{D10BA41A-5740-4FDF-B2CE-D514D612E5BC}" type="presParOf" srcId="{51F8A937-D93C-4A48-B955-0D5819066634}" destId="{8A3F4D99-5338-4353-8F9D-88D4931D7401}" srcOrd="2" destOrd="0" presId="urn:microsoft.com/office/officeart/2005/8/layout/cycle1"/>
    <dgm:cxn modelId="{E00E0E20-36A0-4B6C-B7B6-35F84B651947}" type="presParOf" srcId="{51F8A937-D93C-4A48-B955-0D5819066634}" destId="{89463C01-70B7-48E6-B8CD-F5AE6198D44D}" srcOrd="3" destOrd="0" presId="urn:microsoft.com/office/officeart/2005/8/layout/cycle1"/>
    <dgm:cxn modelId="{2C649565-AECC-4768-BFBB-6254E20EF8CE}" type="presParOf" srcId="{51F8A937-D93C-4A48-B955-0D5819066634}" destId="{68CC67DD-84D0-4355-863E-0A7639FF5624}" srcOrd="4" destOrd="0" presId="urn:microsoft.com/office/officeart/2005/8/layout/cycle1"/>
    <dgm:cxn modelId="{10A8BBCD-957F-4543-A698-881DC5502AEF}" type="presParOf" srcId="{51F8A937-D93C-4A48-B955-0D5819066634}" destId="{E9E46657-E55B-44D3-B966-716CFF57A4B4}" srcOrd="5" destOrd="0" presId="urn:microsoft.com/office/officeart/2005/8/layout/cycle1"/>
    <dgm:cxn modelId="{1030F156-C832-4047-A1DA-6FBBF13DC57B}" type="presParOf" srcId="{51F8A937-D93C-4A48-B955-0D5819066634}" destId="{770B7BCA-5CF3-4D42-BC63-D877C833B319}" srcOrd="6" destOrd="0" presId="urn:microsoft.com/office/officeart/2005/8/layout/cycle1"/>
    <dgm:cxn modelId="{5DDC7341-18FE-4B03-81D7-C2D6ECB1B403}" type="presParOf" srcId="{51F8A937-D93C-4A48-B955-0D5819066634}" destId="{0139CDA4-0BBA-4059-9979-70F0368657F5}" srcOrd="7" destOrd="0" presId="urn:microsoft.com/office/officeart/2005/8/layout/cycle1"/>
    <dgm:cxn modelId="{A4584665-ADD0-4432-8C47-90EC8A8C8692}" type="presParOf" srcId="{51F8A937-D93C-4A48-B955-0D5819066634}" destId="{461CC59B-10DA-4980-9689-E06A15A9FAA1}" srcOrd="8" destOrd="0" presId="urn:microsoft.com/office/officeart/2005/8/layout/cycle1"/>
  </dgm:cxnLst>
  <dgm:bg/>
  <dgm:whole/>
  <dgm:extLst>
    <a:ext uri="http://schemas.microsoft.com/office/drawing/2008/diagram"/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16F03C-3B52-4CD9-B30D-0AB64030326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</dgm:pt>
    <dgm:pt modelId="{0603BC7B-1DF0-4D38-B7E4-861366A4391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h-TH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Tahoma" pitchFamily="34" charset="0"/>
            </a:rPr>
            <a:t>ประกันสังคม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h-TH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Tahoma" pitchFamily="34" charset="0"/>
            </a:rPr>
            <a:t>ข้าราชการ/รัฐวิสาหกิจ</a:t>
          </a: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Tahoma" pitchFamily="34" charset="0"/>
            </a:rPr>
            <a:t>/</a:t>
          </a:r>
          <a:r>
            <a:rPr kumimoji="0" lang="th-TH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Tahoma" pitchFamily="34" charset="0"/>
            </a:rPr>
            <a:t>ท้องถิ่น</a:t>
          </a:r>
        </a:p>
      </dgm:t>
    </dgm:pt>
    <dgm:pt modelId="{AB542F5F-4E4E-45C7-B293-4EE1A0FE2DFD}" type="parTrans" cxnId="{1CAA866B-0333-4215-B89B-705978EC51CC}">
      <dgm:prSet/>
      <dgm:spPr/>
      <dgm:t>
        <a:bodyPr/>
        <a:lstStyle/>
        <a:p>
          <a:endParaRPr lang="th-TH"/>
        </a:p>
      </dgm:t>
    </dgm:pt>
    <dgm:pt modelId="{37A349FF-0198-4495-B74B-D7FFF2B5ACE2}" type="sibTrans" cxnId="{1CAA866B-0333-4215-B89B-705978EC51CC}">
      <dgm:prSet/>
      <dgm:spPr/>
      <dgm:t>
        <a:bodyPr/>
        <a:lstStyle/>
        <a:p>
          <a:endParaRPr lang="th-TH"/>
        </a:p>
      </dgm:t>
    </dgm:pt>
    <dgm:pt modelId="{49BCD1C8-0138-4C50-A5C4-4B3B81393CCC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cs typeface="Tahoma" pitchFamily="34" charset="0"/>
            </a:rPr>
            <a:t>UC</a:t>
          </a:r>
          <a:endParaRPr kumimoji="0" lang="th-TH" sz="36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Tahoma" pitchFamily="34" charset="0"/>
          </a:endParaRPr>
        </a:p>
      </dgm:t>
    </dgm:pt>
    <dgm:pt modelId="{ACD44E2E-53A4-447B-8FB0-EB947A59649A}" type="parTrans" cxnId="{9638D7F4-0685-4945-928D-A0E640698B9E}">
      <dgm:prSet/>
      <dgm:spPr/>
      <dgm:t>
        <a:bodyPr/>
        <a:lstStyle/>
        <a:p>
          <a:endParaRPr lang="th-TH"/>
        </a:p>
      </dgm:t>
    </dgm:pt>
    <dgm:pt modelId="{DAAFE425-F8FC-4E99-9111-B3C910D022F1}" type="sibTrans" cxnId="{9638D7F4-0685-4945-928D-A0E640698B9E}">
      <dgm:prSet/>
      <dgm:spPr/>
      <dgm:t>
        <a:bodyPr/>
        <a:lstStyle/>
        <a:p>
          <a:endParaRPr lang="th-TH"/>
        </a:p>
      </dgm:t>
    </dgm:pt>
    <dgm:pt modelId="{62DE83D0-88A5-4D73-8782-7F7DFBE3FC69}" type="pres">
      <dgm:prSet presAssocID="{A816F03C-3B52-4CD9-B30D-0AB640303264}" presName="cycle" presStyleCnt="0">
        <dgm:presLayoutVars>
          <dgm:dir/>
          <dgm:resizeHandles val="exact"/>
        </dgm:presLayoutVars>
      </dgm:prSet>
      <dgm:spPr/>
    </dgm:pt>
    <dgm:pt modelId="{F611DAA1-CC92-4D97-996B-A37686BAEC7D}" type="pres">
      <dgm:prSet presAssocID="{0603BC7B-1DF0-4D38-B7E4-861366A43911}" presName="dummy" presStyleCnt="0"/>
      <dgm:spPr/>
    </dgm:pt>
    <dgm:pt modelId="{3E32C948-D45B-4116-8E34-AEBF945081A1}" type="pres">
      <dgm:prSet presAssocID="{0603BC7B-1DF0-4D38-B7E4-861366A43911}" presName="node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988B17C-8F6F-4DF2-9F00-A3A38C2F1448}" type="pres">
      <dgm:prSet presAssocID="{37A349FF-0198-4495-B74B-D7FFF2B5ACE2}" presName="sibTrans" presStyleLbl="node1" presStyleIdx="0" presStyleCnt="2"/>
      <dgm:spPr/>
      <dgm:t>
        <a:bodyPr/>
        <a:lstStyle/>
        <a:p>
          <a:endParaRPr lang="th-TH"/>
        </a:p>
      </dgm:t>
    </dgm:pt>
    <dgm:pt modelId="{346E1297-8F97-4FD9-B983-977AEC6A10F6}" type="pres">
      <dgm:prSet presAssocID="{49BCD1C8-0138-4C50-A5C4-4B3B81393CCC}" presName="dummy" presStyleCnt="0"/>
      <dgm:spPr/>
    </dgm:pt>
    <dgm:pt modelId="{9CE9C521-87B5-4A53-B6AA-EF6CF14259B3}" type="pres">
      <dgm:prSet presAssocID="{49BCD1C8-0138-4C50-A5C4-4B3B81393CCC}" presName="node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00211C6-09F4-42D4-8EBF-C21652E2C2DF}" type="pres">
      <dgm:prSet presAssocID="{DAAFE425-F8FC-4E99-9111-B3C910D022F1}" presName="sibTrans" presStyleLbl="node1" presStyleIdx="1" presStyleCnt="2" custScaleX="107206" custScaleY="110994"/>
      <dgm:spPr/>
      <dgm:t>
        <a:bodyPr/>
        <a:lstStyle/>
        <a:p>
          <a:endParaRPr lang="th-TH"/>
        </a:p>
      </dgm:t>
    </dgm:pt>
  </dgm:ptLst>
  <dgm:cxnLst>
    <dgm:cxn modelId="{B607EB2E-665E-4EC1-A38D-12881ADE8699}" type="presOf" srcId="{A816F03C-3B52-4CD9-B30D-0AB640303264}" destId="{62DE83D0-88A5-4D73-8782-7F7DFBE3FC69}" srcOrd="0" destOrd="0" presId="urn:microsoft.com/office/officeart/2005/8/layout/cycle1"/>
    <dgm:cxn modelId="{F4063B0E-67EF-4BC0-A3B7-3ED393F5D487}" type="presOf" srcId="{DAAFE425-F8FC-4E99-9111-B3C910D022F1}" destId="{000211C6-09F4-42D4-8EBF-C21652E2C2DF}" srcOrd="0" destOrd="0" presId="urn:microsoft.com/office/officeart/2005/8/layout/cycle1"/>
    <dgm:cxn modelId="{BFF7081F-F69F-477E-A054-3BFA475B86B5}" type="presOf" srcId="{37A349FF-0198-4495-B74B-D7FFF2B5ACE2}" destId="{9988B17C-8F6F-4DF2-9F00-A3A38C2F1448}" srcOrd="0" destOrd="0" presId="urn:microsoft.com/office/officeart/2005/8/layout/cycle1"/>
    <dgm:cxn modelId="{1CAA866B-0333-4215-B89B-705978EC51CC}" srcId="{A816F03C-3B52-4CD9-B30D-0AB640303264}" destId="{0603BC7B-1DF0-4D38-B7E4-861366A43911}" srcOrd="0" destOrd="0" parTransId="{AB542F5F-4E4E-45C7-B293-4EE1A0FE2DFD}" sibTransId="{37A349FF-0198-4495-B74B-D7FFF2B5ACE2}"/>
    <dgm:cxn modelId="{2D50C53F-1951-48A0-8649-0F229ECF20D4}" type="presOf" srcId="{0603BC7B-1DF0-4D38-B7E4-861366A43911}" destId="{3E32C948-D45B-4116-8E34-AEBF945081A1}" srcOrd="0" destOrd="0" presId="urn:microsoft.com/office/officeart/2005/8/layout/cycle1"/>
    <dgm:cxn modelId="{9638D7F4-0685-4945-928D-A0E640698B9E}" srcId="{A816F03C-3B52-4CD9-B30D-0AB640303264}" destId="{49BCD1C8-0138-4C50-A5C4-4B3B81393CCC}" srcOrd="1" destOrd="0" parTransId="{ACD44E2E-53A4-447B-8FB0-EB947A59649A}" sibTransId="{DAAFE425-F8FC-4E99-9111-B3C910D022F1}"/>
    <dgm:cxn modelId="{CA341456-2893-4B0B-8854-B7BED08EC9E4}" type="presOf" srcId="{49BCD1C8-0138-4C50-A5C4-4B3B81393CCC}" destId="{9CE9C521-87B5-4A53-B6AA-EF6CF14259B3}" srcOrd="0" destOrd="0" presId="urn:microsoft.com/office/officeart/2005/8/layout/cycle1"/>
    <dgm:cxn modelId="{B94182EB-AA3F-4DF8-9ED8-2D433DCD6BA3}" type="presParOf" srcId="{62DE83D0-88A5-4D73-8782-7F7DFBE3FC69}" destId="{F611DAA1-CC92-4D97-996B-A37686BAEC7D}" srcOrd="0" destOrd="0" presId="urn:microsoft.com/office/officeart/2005/8/layout/cycle1"/>
    <dgm:cxn modelId="{0501CDB1-C5C4-463D-A376-D50E4DEAFF30}" type="presParOf" srcId="{62DE83D0-88A5-4D73-8782-7F7DFBE3FC69}" destId="{3E32C948-D45B-4116-8E34-AEBF945081A1}" srcOrd="1" destOrd="0" presId="urn:microsoft.com/office/officeart/2005/8/layout/cycle1"/>
    <dgm:cxn modelId="{D187FCEE-1BA5-4C31-9E7A-53BAA9D3384C}" type="presParOf" srcId="{62DE83D0-88A5-4D73-8782-7F7DFBE3FC69}" destId="{9988B17C-8F6F-4DF2-9F00-A3A38C2F1448}" srcOrd="2" destOrd="0" presId="urn:microsoft.com/office/officeart/2005/8/layout/cycle1"/>
    <dgm:cxn modelId="{27CEB83B-1296-4A6B-A799-9964E80E4386}" type="presParOf" srcId="{62DE83D0-88A5-4D73-8782-7F7DFBE3FC69}" destId="{346E1297-8F97-4FD9-B983-977AEC6A10F6}" srcOrd="3" destOrd="0" presId="urn:microsoft.com/office/officeart/2005/8/layout/cycle1"/>
    <dgm:cxn modelId="{60AB7E3D-5765-4549-9F0C-8FEA8DEFA888}" type="presParOf" srcId="{62DE83D0-88A5-4D73-8782-7F7DFBE3FC69}" destId="{9CE9C521-87B5-4A53-B6AA-EF6CF14259B3}" srcOrd="4" destOrd="0" presId="urn:microsoft.com/office/officeart/2005/8/layout/cycle1"/>
    <dgm:cxn modelId="{FAE361E1-0CDA-4DCE-B253-43A837EAB607}" type="presParOf" srcId="{62DE83D0-88A5-4D73-8782-7F7DFBE3FC69}" destId="{000211C6-09F4-42D4-8EBF-C21652E2C2DF}" srcOrd="5" destOrd="0" presId="urn:microsoft.com/office/officeart/2005/8/layout/cycle1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1ECE9E2-452D-4A4B-9BFF-C30E85C09E44}" type="datetimeFigureOut">
              <a:rPr lang="th-TH"/>
              <a:pPr>
                <a:defRPr/>
              </a:pPr>
              <a:t>23/10/56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h-TH" noProof="0" smtClean="0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noProof="0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 smtClean="0"/>
              <a:t>ระดับที่สอง</a:t>
            </a:r>
          </a:p>
          <a:p>
            <a:pPr lvl="2"/>
            <a:r>
              <a:rPr lang="th-TH" noProof="0" smtClean="0"/>
              <a:t>ระดับที่สาม</a:t>
            </a:r>
          </a:p>
          <a:p>
            <a:pPr lvl="3"/>
            <a:r>
              <a:rPr lang="th-TH" noProof="0" smtClean="0"/>
              <a:t>ระดับที่สี่</a:t>
            </a:r>
          </a:p>
          <a:p>
            <a:pPr lvl="4"/>
            <a:r>
              <a:rPr lang="th-TH" noProof="0" smtClean="0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ECE00E6-3314-4A26-A09C-A2895629279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smtClean="0"/>
          </a:p>
        </p:txBody>
      </p:sp>
      <p:sp>
        <p:nvSpPr>
          <p:cNvPr id="29700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20B71D-AFFB-4EF8-9DCE-7E4E76769699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  <p:sp>
        <p:nvSpPr>
          <p:cNvPr id="4198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C7624C-197A-4B20-84A0-25CEB41AAD10}" type="slidenum">
              <a:rPr lang="th-TH" smtClean="0"/>
              <a:pPr/>
              <a:t>6</a:t>
            </a:fld>
            <a:endParaRPr lang="th-TH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425B13-E8CA-4FA7-B254-B9D65087AE06}" type="slidenum">
              <a:rPr lang="th-TH" smtClean="0"/>
              <a:pPr/>
              <a:t>12</a:t>
            </a:fld>
            <a:endParaRPr lang="th-T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9163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cs typeface="Cordia New" pitchFamily="34" charset="-34"/>
            </a:endParaRPr>
          </a:p>
          <a:p>
            <a:endParaRPr lang="en-US" smtClean="0">
              <a:cs typeface="Cordia New" pitchFamily="34" charset="-34"/>
            </a:endParaRPr>
          </a:p>
          <a:p>
            <a:endParaRPr lang="en-US" smtClean="0">
              <a:cs typeface="Cordia New" pitchFamily="34" charset="-34"/>
            </a:endParaRPr>
          </a:p>
          <a:p>
            <a:endParaRPr lang="en-US" smtClean="0">
              <a:cs typeface="Cordia New" pitchFamily="34" charset="-34"/>
            </a:endParaRPr>
          </a:p>
          <a:p>
            <a:endParaRPr lang="th-TH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>
              <a:cs typeface="Cordia New" pitchFamily="34" charset="-3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19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สี่เหลี่ยมผืนผ้า 20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สี่เหลี่ยมผืนผ้า 21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สี่เหลี่ยมผืนผ้า 23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สี่เหลี่ยมผืนผ้า 24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สี่เหลี่ยมมุมมน 25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สี่เหลี่ยมมุมมน 26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สี่เหลี่ยมผืนผ้า 40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สี่เหลี่ยมผืนผ้า 41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สี่เหลี่ยมผืนผ้า 42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สี่เหลี่ยมผืนผ้า 43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17" name="ตัวยึดวันที่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8" name="ตัวยึดท้ายกระดาษ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FD11CB2-BFC0-4180-A156-D3DB2A41DCF9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BE97B-C9AF-43BF-9212-03728BF065E3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13CC7-5CA9-40AC-BFC9-CFDBE137CE5E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B3C57-B25D-43A8-BFD4-F4767F2AD9E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ยึดวันที่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หมายเลขภาพนิ่ง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241E2DE-2F14-425D-ACC0-B08D59B60BAC}" type="slidenum">
              <a:rPr lang="en-US"/>
              <a:pPr>
                <a:defRPr/>
              </a:pPr>
              <a:t>‹#›</a:t>
            </a:fld>
            <a:endParaRPr lang="th-TH"/>
          </a:p>
        </p:txBody>
      </p:sp>
      <p:sp>
        <p:nvSpPr>
          <p:cNvPr id="9" name="ตัวยึดท้ายกระดาษ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8D770-9220-49D4-BF28-D1D477CD617C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B5EF2-F0A9-47C2-B65B-9BA6BCC94201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D42DF-C0BB-4DB0-8C43-3217105D3A16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C0288-3902-4CE0-8405-306836483D42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69632-AAA0-4901-A157-0EAB1996AB15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B910A-3EF9-493E-AAA5-F44E1AF4C0E6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C5B80-4461-4114-BF09-DEA4563F0418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  <p:transition spd="med" advClick="0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สี่เหลี่ยมผืนผ้า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สี่เหลี่ยมผืนผ้า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สี่เหลี่ยมผืนผ้า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สี่เหลี่ยมผืนผ้า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สี่เหลี่ยมผืนผ้า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3" name="สี่เหลี่ยมมุมมน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4" name="สี่เหลี่ยมมุมมน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สี่เหลี่ยมผืนผ้า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สี่เหลี่ยมผืนผ้า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สี่เหลี่ยมผืนผ้า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สี่เหลี่ยมผืนผ้า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สี่เหลี่ยมผืนผ้า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สี่เหลี่ยมผืนผ้า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9" name="ตัวยึดชื่อเรื่อง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  <a:endParaRPr lang="en-US" smtClean="0"/>
          </a:p>
        </p:txBody>
      </p:sp>
      <p:sp>
        <p:nvSpPr>
          <p:cNvPr id="1040" name="ตัวยึดข้อความ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smtClean="0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8E0444A-7239-4487-B19F-AC331D64D943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6" r:id="rId1"/>
    <p:sldLayoutId id="2147484318" r:id="rId2"/>
    <p:sldLayoutId id="2147484319" r:id="rId3"/>
    <p:sldLayoutId id="2147484320" r:id="rId4"/>
    <p:sldLayoutId id="2147484327" r:id="rId5"/>
    <p:sldLayoutId id="2147484328" r:id="rId6"/>
    <p:sldLayoutId id="2147484321" r:id="rId7"/>
    <p:sldLayoutId id="2147484322" r:id="rId8"/>
    <p:sldLayoutId id="2147484323" r:id="rId9"/>
    <p:sldLayoutId id="2147484324" r:id="rId10"/>
    <p:sldLayoutId id="2147484325" r:id="rId11"/>
    <p:sldLayoutId id="214748432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Cordia New" pitchFamily="34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Cordia New" pitchFamily="34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Cordia New" pitchFamily="34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Cordia New" pitchFamily="34" charset="-34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Cordia New" pitchFamily="34" charset="-34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Cordia New" pitchFamily="34" charset="-34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Cordia New" pitchFamily="34" charset="-34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cs typeface="Cordia New" pitchFamily="34" charset="-34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9BBB59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9BBB59"/>
        </a:buClr>
        <a:buFont typeface="Georgia" pitchFamily="18" charset="0"/>
        <a:buChar char="▫"/>
        <a:defRPr sz="2000" kern="1200">
          <a:solidFill>
            <a:srgbClr val="9BBB59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wmf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hso.go.th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0.wmf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gif"/><Relationship Id="rId11" Type="http://schemas.openxmlformats.org/officeDocument/2006/relationships/image" Target="../media/image44.jpeg"/><Relationship Id="rId5" Type="http://schemas.openxmlformats.org/officeDocument/2006/relationships/image" Target="../media/image38.png"/><Relationship Id="rId10" Type="http://schemas.openxmlformats.org/officeDocument/2006/relationships/image" Target="../media/image43.jpe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Relationship Id="rId9" Type="http://schemas.openxmlformats.org/officeDocument/2006/relationships/image" Target="../media/image60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mailto:1330@nhso.go.th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42049"/>
            <a:ext cx="7772400" cy="1829761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dirty="0">
                <a:effectLst/>
                <a:latin typeface="TH SarabunPSK" pitchFamily="34" charset="-34"/>
                <a:cs typeface="TH SarabunPSK" pitchFamily="34" charset="-34"/>
              </a:rPr>
              <a:t>การจัดระบบสวัสดิการรักษาพยาบาลของผู้บริหารท้องถิ่น/พนักงานส่วนท้องถิ่น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dirty="0" smtClean="0">
                <a:latin typeface="TH SarabunPSK" pitchFamily="34" charset="-34"/>
                <a:cs typeface="TH SarabunPSK" pitchFamily="34" charset="-34"/>
              </a:rPr>
            </a:b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2"/>
          <a:srcRect l="16069" t="36989" r="10338" b="12602"/>
          <a:stretch>
            <a:fillRect/>
          </a:stretch>
        </p:blipFill>
        <p:spPr bwMode="auto">
          <a:xfrm>
            <a:off x="214282" y="1714488"/>
            <a:ext cx="869617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28662" y="5701745"/>
            <a:ext cx="8072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ตามมติ ครม. มอบหมาย สปสช.ดำเนินการ ณ วันที่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ตุลาคม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2556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ตัวยึดเนื้อหา 2"/>
          <p:cNvSpPr>
            <a:spLocks noGrp="1"/>
          </p:cNvSpPr>
          <p:nvPr>
            <p:ph idx="1"/>
          </p:nvPr>
        </p:nvSpPr>
        <p:spPr>
          <a:xfrm>
            <a:off x="899591" y="1537214"/>
            <a:ext cx="7416825" cy="4392116"/>
          </a:xfrm>
        </p:spPr>
        <p:txBody>
          <a:bodyPr/>
          <a:lstStyle/>
          <a:p>
            <a:pPr marL="342900" marR="0" lvl="0" indent="-342900" algn="thaiDi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th-TH" sz="2800" b="1" dirty="0" smtClean="0">
                <a:latin typeface="Calibri"/>
                <a:ea typeface="Calibri"/>
                <a:cs typeface="TH SarabunPSK"/>
              </a:rPr>
              <a:t>ดำเนินการ</a:t>
            </a:r>
            <a:r>
              <a:rPr lang="th-TH" sz="2800" b="1" dirty="0">
                <a:latin typeface="Calibri"/>
                <a:ea typeface="Calibri"/>
                <a:cs typeface="TH SarabunPSK"/>
              </a:rPr>
              <a:t>ตามหลักการเฉลี่ยทุกข์-เฉลี่ยสุขร่วมกัน</a:t>
            </a:r>
            <a:r>
              <a:rPr lang="th-TH" sz="2800" b="1" dirty="0" smtClean="0">
                <a:latin typeface="Calibri"/>
                <a:ea typeface="Calibri"/>
                <a:cs typeface="TH SarabunPSK"/>
              </a:rPr>
              <a:t>ระหว่างอปท.</a:t>
            </a:r>
            <a:endParaRPr lang="en-US" sz="1800" b="1" dirty="0">
              <a:latin typeface="Calibri"/>
              <a:ea typeface="Calibri"/>
              <a:cs typeface="Cordia New"/>
            </a:endParaRPr>
          </a:p>
          <a:p>
            <a:pPr marL="342900" marR="0" lvl="0" indent="-342900" algn="thaiDi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th-TH" sz="2800" b="1" dirty="0">
                <a:latin typeface="Calibri"/>
                <a:ea typeface="Calibri"/>
                <a:cs typeface="TH SarabunPSK"/>
              </a:rPr>
              <a:t>ส่งเสริมการจัดระบบให้</a:t>
            </a:r>
            <a:r>
              <a:rPr lang="th-TH" sz="2800" b="1" dirty="0" smtClean="0">
                <a:latin typeface="Calibri"/>
                <a:ea typeface="Calibri"/>
                <a:cs typeface="TH SarabunPSK"/>
              </a:rPr>
              <a:t>พนักงานอปท.ได้รับบริการที่</a:t>
            </a:r>
            <a:r>
              <a:rPr lang="th-TH" sz="2800" b="1" dirty="0">
                <a:latin typeface="Calibri"/>
                <a:ea typeface="Calibri"/>
                <a:cs typeface="TH SarabunPSK"/>
              </a:rPr>
              <a:t>มีมาตรฐานอย่างทั่วถึง</a:t>
            </a:r>
            <a:r>
              <a:rPr lang="th-TH" sz="2800" b="1" dirty="0" smtClean="0">
                <a:latin typeface="Calibri"/>
                <a:ea typeface="Calibri"/>
                <a:cs typeface="TH SarabunPSK"/>
              </a:rPr>
              <a:t>และมี</a:t>
            </a:r>
            <a:r>
              <a:rPr lang="th-TH" sz="2800" b="1" dirty="0">
                <a:latin typeface="Calibri"/>
                <a:ea typeface="Calibri"/>
                <a:cs typeface="TH SarabunPSK"/>
              </a:rPr>
              <a:t>ประสิทธิภาพ เหมาะสมกับความจำเป็นด้านสุขภาพ</a:t>
            </a:r>
            <a:endParaRPr lang="en-US" sz="1800" b="1" dirty="0">
              <a:latin typeface="Calibri"/>
              <a:ea typeface="Calibri"/>
              <a:cs typeface="Cordia New"/>
            </a:endParaRPr>
          </a:p>
          <a:p>
            <a:pPr marL="342900" marR="0" lvl="0" indent="-342900" algn="thaiDi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th-TH" sz="2800" b="1" dirty="0">
                <a:latin typeface="Calibri"/>
                <a:ea typeface="Calibri"/>
                <a:cs typeface="TH SarabunPSK"/>
              </a:rPr>
              <a:t>ลดปัญหาการสำรองจ่ายค่ารักษาพยาบาลของพนักงานส่วน</a:t>
            </a:r>
            <a:r>
              <a:rPr lang="th-TH" sz="2800" b="1" dirty="0" smtClean="0">
                <a:latin typeface="Calibri"/>
                <a:ea typeface="Calibri"/>
                <a:cs typeface="TH SarabunPSK"/>
              </a:rPr>
              <a:t>ท้องถิ่น</a:t>
            </a:r>
            <a:endParaRPr lang="en-US" sz="1800" b="1" dirty="0">
              <a:latin typeface="Calibri"/>
              <a:ea typeface="Calibri"/>
              <a:cs typeface="Cordia New"/>
            </a:endParaRPr>
          </a:p>
          <a:p>
            <a:pPr marL="342900" marR="0" lvl="0" indent="-342900" algn="thaiDi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th-TH" sz="2800" b="1" dirty="0">
                <a:latin typeface="Calibri"/>
                <a:ea typeface="Calibri"/>
                <a:cs typeface="TH SarabunPSK"/>
              </a:rPr>
              <a:t>ลดภาระค่าใช้จ่ายขอ</a:t>
            </a:r>
            <a:r>
              <a:rPr lang="th-TH" sz="2800" b="1" dirty="0" smtClean="0">
                <a:latin typeface="Calibri"/>
                <a:ea typeface="Calibri"/>
                <a:cs typeface="TH SarabunPSK"/>
              </a:rPr>
              <a:t>งอปท.ขนาด</a:t>
            </a:r>
            <a:r>
              <a:rPr lang="th-TH" sz="2800" b="1" dirty="0">
                <a:latin typeface="Calibri"/>
                <a:ea typeface="Calibri"/>
                <a:cs typeface="TH SarabunPSK"/>
              </a:rPr>
              <a:t>เล็ก ที่มีงบประมาณค่ารักษาพยาบาลน้อย ส่งผลต่อการเพิ่มประสิทธิภาพในการบริหารงานพัฒนาท้องถิ่น</a:t>
            </a:r>
            <a:endParaRPr lang="en-US" sz="1800" b="1" dirty="0">
              <a:latin typeface="Calibri"/>
              <a:ea typeface="Calibri"/>
              <a:cs typeface="Cordia New"/>
            </a:endParaRPr>
          </a:p>
          <a:p>
            <a:pPr marL="342900" marR="0" lvl="0" indent="-342900" algn="thaiDi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th-TH" sz="2800" b="1" dirty="0">
                <a:latin typeface="Calibri"/>
                <a:ea typeface="Calibri"/>
                <a:cs typeface="TH SarabunPSK"/>
              </a:rPr>
              <a:t>สร้างความมั่นคงด้านสุขภาพ ขวัญและกำลังใจให้ผู้ปฏิบัติงานเพื่อประชาชน</a:t>
            </a:r>
            <a:endParaRPr lang="en-US" sz="1800" b="1" dirty="0">
              <a:effectLst/>
              <a:latin typeface="Calibri"/>
              <a:ea typeface="Calibri"/>
              <a:cs typeface="Cordia New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8313" y="776273"/>
            <a:ext cx="8229600" cy="652463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5400" b="1" dirty="0">
                <a:latin typeface="TH SarabunPSK" pitchFamily="34" charset="-34"/>
                <a:cs typeface="TH SarabunPSK" pitchFamily="34" charset="-34"/>
              </a:rPr>
              <a:t>วัตถุประสงค์</a:t>
            </a:r>
            <a:endParaRPr lang="en-US" sz="5400" b="1" dirty="0" smtClean="0">
              <a:solidFill>
                <a:srgbClr val="0000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0C7DB629-1C76-4CB2-A90A-851D3E125882}" type="slidenum">
              <a:rPr lang="th-TH" b="1" smtClean="0">
                <a:solidFill>
                  <a:prstClr val="black"/>
                </a:solidFill>
              </a:rPr>
              <a:pPr/>
              <a:t>2</a:t>
            </a:fld>
            <a:endParaRPr lang="th-TH" b="1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37982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285860"/>
            <a:ext cx="8458200" cy="1470025"/>
          </a:xfrm>
        </p:spPr>
        <p:txBody>
          <a:bodyPr/>
          <a:lstStyle/>
          <a:p>
            <a:r>
              <a:rPr lang="en-US" sz="6000" dirty="0" smtClean="0">
                <a:latin typeface="TH SarabunPSK" pitchFamily="34" charset="-34"/>
                <a:cs typeface="TH SarabunPSK" pitchFamily="34" charset="-34"/>
              </a:rPr>
              <a:t>1.</a:t>
            </a:r>
            <a:r>
              <a:rPr lang="th-TH" sz="6000" dirty="0" smtClean="0">
                <a:latin typeface="TH SarabunPSK" pitchFamily="34" charset="-34"/>
                <a:cs typeface="TH SarabunPSK" pitchFamily="34" charset="-34"/>
              </a:rPr>
              <a:t> บทบาทนายทะเบียนที่รับการแต่งตั้ง</a:t>
            </a:r>
            <a:endParaRPr lang="th-TH" sz="6000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บทบาทหน้าที่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88"/>
            <a:ext cx="8229600" cy="3036900"/>
          </a:xfrm>
        </p:spPr>
        <p:txBody>
          <a:bodyPr/>
          <a:lstStyle/>
          <a:p>
            <a:pPr marL="623887" indent="-514350">
              <a:buFont typeface="+mj-lt"/>
              <a:buAutoNum type="arabicPeriod"/>
            </a:pPr>
            <a:r>
              <a:rPr lang="th-TH" dirty="0" smtClean="0"/>
              <a:t>รวบรวมหลักฐาน  ลงทะเบียนข้าราชการ ลูกจ้าง ในสังกัด อปท.ของตน ในโปรแกรมระบบทะเบียนบุคลากร องค์กรปกครองส่วนท้องถิ่น</a:t>
            </a:r>
          </a:p>
          <a:p>
            <a:pPr marL="623887" indent="-514350">
              <a:buFont typeface="+mj-lt"/>
              <a:buAutoNum type="arabicPeriod"/>
            </a:pPr>
            <a:r>
              <a:rPr lang="th-TH" dirty="0" smtClean="0"/>
              <a:t>ตรวจสอบ ปรับปรุงข้อมูลบุคลากรให้เป็นปัจจุบัน (เพิ่ม ปลดสิทธิ์)  </a:t>
            </a:r>
            <a:r>
              <a:rPr lang="th-TH" dirty="0" smtClean="0">
                <a:solidFill>
                  <a:srgbClr val="FF0000"/>
                </a:solidFill>
              </a:rPr>
              <a:t>หากไม่เป็นปัจจุบัน อปท.ต้นสังกัดต้องรับผิดชอบค่ารักษาพยาบาลที่เกิดขึ้น</a:t>
            </a:r>
          </a:p>
          <a:p>
            <a:pPr marL="623887" indent="-514350">
              <a:buFont typeface="+mj-lt"/>
              <a:buAutoNum type="arabicPeriod"/>
            </a:pPr>
            <a:r>
              <a:rPr lang="th-TH" dirty="0" smtClean="0"/>
              <a:t>บันทึกเบิกค่ารักษากรณี บุคลากรนำใบเสร็จมาตั้งเบิก</a:t>
            </a:r>
          </a:p>
          <a:p>
            <a:pPr marL="623887" indent="-514350">
              <a:buFont typeface="+mj-lt"/>
              <a:buAutoNum type="arabicPeriod"/>
            </a:pPr>
            <a:r>
              <a:rPr lang="th-TH" dirty="0" smtClean="0"/>
              <a:t>กรณีมอบหมายให้ทำหน้าที่การเงิน  ต้องวางฎีกาเบิกค่ารักษาคืนให้กับบุคลากร</a:t>
            </a:r>
          </a:p>
          <a:p>
            <a:endParaRPr lang="th-TH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786050" y="1357298"/>
          <a:ext cx="914400" cy="771525"/>
        </p:xfrm>
        <a:graphic>
          <a:graphicData uri="http://schemas.openxmlformats.org/presentationml/2006/ole">
            <p:oleObj spid="_x0000_s1026" name="PDF" showAsIcon="1" r:id="rId3" imgW="914400" imgH="771480" progId="FoxitReader.Document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323850" y="765175"/>
            <a:ext cx="8458200" cy="2189163"/>
          </a:xfrm>
        </p:spPr>
        <p:txBody>
          <a:bodyPr/>
          <a:lstStyle/>
          <a:p>
            <a:pPr algn="ctr" eaLnBrk="1" hangingPunct="1"/>
            <a:r>
              <a:rPr lang="en-US" sz="6000" b="1" dirty="0" smtClean="0">
                <a:latin typeface="TH SarabunPSK" pitchFamily="34" charset="-34"/>
                <a:cs typeface="TH SarabunPSK" pitchFamily="34" charset="-34"/>
              </a:rPr>
              <a:t>2. </a:t>
            </a:r>
            <a:r>
              <a:rPr lang="th-TH" sz="6000" b="1" dirty="0" smtClean="0">
                <a:latin typeface="TH SarabunPSK" pitchFamily="34" charset="-34"/>
                <a:cs typeface="TH SarabunPSK" pitchFamily="34" charset="-34"/>
              </a:rPr>
              <a:t>สิทธิสวัสดิการรักษาพยาบาล</a:t>
            </a:r>
            <a:br>
              <a:rPr lang="th-TH" sz="60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6000" b="1" dirty="0" smtClean="0">
                <a:latin typeface="TH SarabunPSK" pitchFamily="34" charset="-34"/>
                <a:cs typeface="TH SarabunPSK" pitchFamily="34" charset="-34"/>
              </a:rPr>
              <a:t>องค์การบริหารส่วนท้องถิ่น</a:t>
            </a:r>
            <a:endParaRPr lang="en-US" sz="6000" b="1" dirty="0" smtClean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ชื่อเรื่อง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066800"/>
          </a:xfrm>
        </p:spPr>
        <p:txBody>
          <a:bodyPr/>
          <a:lstStyle/>
          <a:p>
            <a:r>
              <a:rPr lang="th-TH" sz="4400" b="1" smtClean="0">
                <a:latin typeface="TH SarabunPSK" pitchFamily="34" charset="-34"/>
                <a:cs typeface="TH SarabunPSK" pitchFamily="34" charset="-34"/>
              </a:rPr>
              <a:t>นิยามที่เกี่ยวข้อง</a:t>
            </a:r>
          </a:p>
        </p:txBody>
      </p:sp>
      <p:sp>
        <p:nvSpPr>
          <p:cNvPr id="7171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8313" y="1700213"/>
            <a:ext cx="8135937" cy="4897437"/>
          </a:xfrm>
          <a:ln>
            <a:solidFill>
              <a:srgbClr val="FF0000"/>
            </a:solidFill>
            <a:prstDash val="dashDot"/>
          </a:ln>
        </p:spPr>
        <p:txBody>
          <a:bodyPr/>
          <a:lstStyle/>
          <a:p>
            <a:pPr>
              <a:spcAft>
                <a:spcPts val="1200"/>
              </a:spcAft>
            </a:pPr>
            <a:r>
              <a:rPr lang="th-TH" sz="3200" b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ผู้มีสิทธิ  </a:t>
            </a: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หมายถึง ข้าราชการ  ข้าราชการการเมือง (</a:t>
            </a:r>
            <a:r>
              <a:rPr lang="th-TH" sz="2400" smtClean="0"/>
              <a:t>นายกเทศมนตรี นายก อบจ. และ นายก อบต. ที่ไม่รวมรองนายกแต่ละประเภท ยกเว้น รองนายก อบจ.ที่มาจากการเลือกตั้งเท่านั้น</a:t>
            </a:r>
            <a:r>
              <a:rPr lang="th-TH" smtClean="0"/>
              <a:t>) </a:t>
            </a: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พนักงานเทศบาล พนักงานส่วนท้องถิ่น ลูกจ้างประจำและข้าราชการครูที่รับถ่ายโอน  ครูผู้แลเด็กหรือครูผู้ช่วยเฉพาะกรณีที่เป็นลูกจ้างประจำที่ปฏิบัติงานในองค์กรปกครองส่วนท้องถิ่นทุกแห่ง ยกเว้นกรุงเทพมหานคร และเมืองพัทยา </a:t>
            </a:r>
            <a:endParaRPr lang="en-US" b="1" smtClean="0">
              <a:latin typeface="TH SarabunPSK" pitchFamily="34" charset="-34"/>
              <a:cs typeface="TH SarabunPSK" pitchFamily="34" charset="-34"/>
            </a:endParaRPr>
          </a:p>
          <a:p>
            <a:pPr>
              <a:spcAft>
                <a:spcPts val="1200"/>
              </a:spcAft>
            </a:pPr>
            <a:r>
              <a:rPr lang="th-TH" sz="3200" b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ผู้มีสิทธิร่วม </a:t>
            </a: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หมายถึง บิดา มารดา คู่สมรส และบุตร ที่ถูกต้องตามกฎหมายของผู้มีสิทธิตามข้อ 1 </a:t>
            </a:r>
            <a:endParaRPr lang="en-US" b="1" smtClean="0">
              <a:latin typeface="TH SarabunPSK" pitchFamily="34" charset="-34"/>
              <a:cs typeface="TH SarabunPSK" pitchFamily="34" charset="-34"/>
            </a:endParaRPr>
          </a:p>
          <a:p>
            <a:pPr>
              <a:spcAft>
                <a:spcPts val="1200"/>
              </a:spcAft>
            </a:pPr>
            <a:r>
              <a:rPr lang="th-TH" sz="3200" b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บุตร</a:t>
            </a: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  หมายถึง  บุตรของผู้มีสิทธิลำดับที่ 1 </a:t>
            </a:r>
            <a:r>
              <a:rPr lang="en-US" b="1" smtClean="0">
                <a:latin typeface="TH SarabunPSK" pitchFamily="34" charset="-34"/>
                <a:cs typeface="TH SarabunPSK" pitchFamily="34" charset="-34"/>
              </a:rPr>
              <a:t>–</a:t>
            </a: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 3 ยกเว้นหากบุตรในลำดับที่ 3 เป็นแฝด ให้มีสิทธิได้ครบทุกคนในการคลอดครั้งนั้น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ชื่อเรื่อง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1066800"/>
          </a:xfrm>
        </p:spPr>
        <p:txBody>
          <a:bodyPr/>
          <a:lstStyle/>
          <a:p>
            <a:r>
              <a:rPr lang="th-TH" sz="4400" b="1" smtClean="0">
                <a:latin typeface="TH SarabunPSK" pitchFamily="34" charset="-34"/>
                <a:cs typeface="TH SarabunPSK" pitchFamily="34" charset="-34"/>
              </a:rPr>
              <a:t>นิยามที่เกี่ยวข้อง</a:t>
            </a:r>
          </a:p>
        </p:txBody>
      </p:sp>
      <p:sp>
        <p:nvSpPr>
          <p:cNvPr id="8195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5040313"/>
          </a:xfrm>
          <a:ln>
            <a:solidFill>
              <a:srgbClr val="FF0000"/>
            </a:solidFill>
            <a:prstDash val="dashDot"/>
          </a:ln>
        </p:spPr>
        <p:txBody>
          <a:bodyPr/>
          <a:lstStyle/>
          <a:p>
            <a:pPr>
              <a:spcAft>
                <a:spcPts val="600"/>
              </a:spcAft>
            </a:pPr>
            <a:r>
              <a:rPr lang="th-TH" sz="3600" b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ผู้หมดสิทธิ </a:t>
            </a: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หมายถึง ข้าราชการ, ข้าราชการการเมือง พนักงานเทศบาลพนักงานส่วนท้องถิ่น และลูกจ้างประจำ ที่</a:t>
            </a:r>
            <a:r>
              <a:rPr lang="th-TH" b="1" u="sng" smtClean="0">
                <a:latin typeface="TH SarabunPSK" pitchFamily="34" charset="-34"/>
                <a:cs typeface="TH SarabunPSK" pitchFamily="34" charset="-34"/>
              </a:rPr>
              <a:t>ออกจากราชการ ถูกพักราชการ หรือย้ายหน่วยงานทุกกรณี ซึ่งรวมถึงการเสียชีวิต การหย่าร้าง หรือการบรรลุนิติภาวะ ผู้มีสิทธิร่วมของบุคคลดังกล่าวด้วย</a:t>
            </a:r>
            <a:endParaRPr lang="en-US" b="1" u="sng" smtClean="0">
              <a:latin typeface="TH SarabunPSK" pitchFamily="34" charset="-34"/>
              <a:cs typeface="TH SarabunPSK" pitchFamily="34" charset="-34"/>
            </a:endParaRPr>
          </a:p>
          <a:p>
            <a:pPr>
              <a:spcAft>
                <a:spcPts val="600"/>
              </a:spcAft>
            </a:pPr>
            <a:r>
              <a:rPr lang="th-TH" sz="3600" b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หน่วยเบิก </a:t>
            </a: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หมายถึง องค์การบริการส่วนจังหวัด  เทศบาลนคร เทศบาลเมือง เทศบาลตำบล และองค์การบริหารส่วนตำบล ยกเว้นกรุงเทพมหานคร และเมืองพัทยา</a:t>
            </a:r>
            <a:endParaRPr lang="en-US" b="1" smtClean="0">
              <a:latin typeface="TH SarabunPSK" pitchFamily="34" charset="-34"/>
              <a:cs typeface="TH SarabunPSK" pitchFamily="34" charset="-34"/>
            </a:endParaRPr>
          </a:p>
          <a:p>
            <a:pPr>
              <a:spcAft>
                <a:spcPts val="600"/>
              </a:spcAft>
            </a:pPr>
            <a:r>
              <a:rPr lang="th-TH" sz="3600" b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นายทะเบียน </a:t>
            </a: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หมายถึง บุคลากรที่ปฏิบัติงานในองค์กรปกครองส่วนท้องถิ่น ที่ได้รับการพิจารณาจากต้นสังกัดให้ทำหน้าที่เป็นนายทะเบียน และได้รับการแต่งตั้งจากสำนักงานหลักประกันสุขภาพแห่งชาติ</a:t>
            </a:r>
            <a:endParaRPr lang="en-US" b="1" smtClean="0">
              <a:latin typeface="TH SarabunPSK" pitchFamily="34" charset="-34"/>
              <a:cs typeface="TH SarabunPSK" pitchFamily="34" charset="-34"/>
            </a:endParaRPr>
          </a:p>
          <a:p>
            <a:pPr>
              <a:spcAft>
                <a:spcPts val="600"/>
              </a:spcAft>
            </a:pPr>
            <a:endParaRPr lang="th-TH" b="1" smtClean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ชื่อเรื่อง 3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1066800"/>
          </a:xfrm>
        </p:spPr>
        <p:txBody>
          <a:bodyPr/>
          <a:lstStyle/>
          <a:p>
            <a:r>
              <a:rPr lang="th-TH" sz="4400" b="1" smtClean="0">
                <a:latin typeface="TH SarabunPSK" pitchFamily="34" charset="-34"/>
                <a:cs typeface="TH SarabunPSK" pitchFamily="34" charset="-34"/>
              </a:rPr>
              <a:t>ประเด็นที่ควรรู้เกี่ยวกับสิทธิ</a:t>
            </a:r>
          </a:p>
        </p:txBody>
      </p:sp>
      <p:sp>
        <p:nvSpPr>
          <p:cNvPr id="9219" name="ตัวยึดข้อความ 5"/>
          <p:cNvSpPr>
            <a:spLocks noGrp="1"/>
          </p:cNvSpPr>
          <p:nvPr>
            <p:ph idx="1"/>
          </p:nvPr>
        </p:nvSpPr>
        <p:spPr>
          <a:xfrm>
            <a:off x="468313" y="1989138"/>
            <a:ext cx="8229600" cy="4324350"/>
          </a:xfrm>
          <a:ln>
            <a:solidFill>
              <a:srgbClr val="FF0000"/>
            </a:solidFill>
          </a:ln>
        </p:spPr>
        <p:txBody>
          <a:bodyPr/>
          <a:lstStyle/>
          <a:p>
            <a:pPr marL="750888" indent="-742950">
              <a:lnSpc>
                <a:spcPct val="150000"/>
              </a:lnSpc>
              <a:buClrTx/>
              <a:buFont typeface="Trebuchet MS" pitchFamily="34" charset="0"/>
              <a:buAutoNum type="arabicPeriod"/>
            </a:pPr>
            <a:r>
              <a:rPr lang="th-TH" sz="3600" b="1" smtClean="0">
                <a:latin typeface="TH SarabunPSK" pitchFamily="34" charset="-34"/>
                <a:cs typeface="TH SarabunPSK" pitchFamily="34" charset="-34"/>
              </a:rPr>
              <a:t>การลงทะเบียนสิทธิ</a:t>
            </a:r>
          </a:p>
          <a:p>
            <a:pPr marL="750888" indent="-742950">
              <a:lnSpc>
                <a:spcPct val="150000"/>
              </a:lnSpc>
              <a:buClrTx/>
              <a:buFont typeface="Trebuchet MS" pitchFamily="34" charset="0"/>
              <a:buAutoNum type="arabicPeriod"/>
            </a:pPr>
            <a:r>
              <a:rPr lang="th-TH" sz="3600" b="1" smtClean="0">
                <a:latin typeface="TH SarabunPSK" pitchFamily="34" charset="-34"/>
                <a:cs typeface="TH SarabunPSK" pitchFamily="34" charset="-34"/>
              </a:rPr>
              <a:t>การใช้สิทธิเมื่อเข้ารับบริการ</a:t>
            </a:r>
          </a:p>
          <a:p>
            <a:pPr marL="750888" indent="-742950">
              <a:lnSpc>
                <a:spcPct val="150000"/>
              </a:lnSpc>
              <a:buClrTx/>
              <a:buFont typeface="Georgia" pitchFamily="18" charset="0"/>
              <a:buNone/>
            </a:pPr>
            <a:r>
              <a:rPr lang="th-TH" sz="3600" b="1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sz="3200" b="1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2.1 </a:t>
            </a:r>
            <a:r>
              <a:rPr lang="th-TH" sz="3200" b="1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 การสมัครเพื่อทำเบิกจ่ายตรง</a:t>
            </a:r>
          </a:p>
          <a:p>
            <a:pPr marL="750888" indent="-742950">
              <a:lnSpc>
                <a:spcPct val="150000"/>
              </a:lnSpc>
              <a:buClrTx/>
              <a:buFont typeface="Georgia" pitchFamily="18" charset="0"/>
              <a:buNone/>
            </a:pPr>
            <a:r>
              <a:rPr lang="en-US" sz="3200" b="1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	2.2</a:t>
            </a:r>
            <a:r>
              <a:rPr lang="th-TH" sz="3200" b="1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 การสำรองจ่ายเงินสดเพื่อเบิกคืน</a:t>
            </a:r>
          </a:p>
          <a:p>
            <a:pPr marL="750888" indent="-742950">
              <a:lnSpc>
                <a:spcPct val="150000"/>
              </a:lnSpc>
              <a:buClrTx/>
              <a:buFont typeface="Trebuchet MS" pitchFamily="34" charset="0"/>
              <a:buAutoNum type="arabicPeriod" startAt="3"/>
            </a:pPr>
            <a:r>
              <a:rPr lang="th-TH" sz="3600" b="1" smtClean="0">
                <a:latin typeface="TH SarabunPSK" pitchFamily="34" charset="-34"/>
                <a:cs typeface="TH SarabunPSK" pitchFamily="34" charset="-34"/>
              </a:rPr>
              <a:t>การหมดสิทธิ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ชื่อเรื่อง 3"/>
          <p:cNvSpPr>
            <a:spLocks noGrp="1"/>
          </p:cNvSpPr>
          <p:nvPr>
            <p:ph type="ctrTitle"/>
          </p:nvPr>
        </p:nvSpPr>
        <p:spPr>
          <a:xfrm>
            <a:off x="457200" y="2401888"/>
            <a:ext cx="8458200" cy="1470025"/>
          </a:xfrm>
        </p:spPr>
        <p:txBody>
          <a:bodyPr/>
          <a:lstStyle/>
          <a:p>
            <a:pPr marL="750888" indent="-742950">
              <a:lnSpc>
                <a:spcPct val="150000"/>
              </a:lnSpc>
            </a:pPr>
            <a:r>
              <a:rPr lang="th-TH" sz="5400" b="1" smtClean="0">
                <a:latin typeface="TH SarabunPSK" pitchFamily="34" charset="-34"/>
                <a:cs typeface="TH SarabunPSK" pitchFamily="34" charset="-34"/>
              </a:rPr>
              <a:t>การลงทะเบียนสิทธิ</a:t>
            </a:r>
          </a:p>
        </p:txBody>
      </p:sp>
      <p:sp>
        <p:nvSpPr>
          <p:cNvPr id="6" name="วงรี 5"/>
          <p:cNvSpPr/>
          <p:nvPr/>
        </p:nvSpPr>
        <p:spPr>
          <a:xfrm>
            <a:off x="3851275" y="765175"/>
            <a:ext cx="1081088" cy="1150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dirty="0"/>
              <a:t>1</a:t>
            </a:r>
            <a:endParaRPr lang="th-TH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ตัวยึดเนื้อหา 2"/>
          <p:cNvSpPr>
            <a:spLocks noGrp="1"/>
          </p:cNvSpPr>
          <p:nvPr>
            <p:ph idx="1"/>
          </p:nvPr>
        </p:nvSpPr>
        <p:spPr>
          <a:xfrm>
            <a:off x="1042913" y="1772791"/>
            <a:ext cx="7672491" cy="3744441"/>
          </a:xfrm>
        </p:spPr>
        <p:txBody>
          <a:bodyPr>
            <a:normAutofit/>
          </a:bodyPr>
          <a:lstStyle/>
          <a:p>
            <a:r>
              <a:rPr lang="th-TH" sz="2800" dirty="0"/>
              <a:t>พนักงานส่วนท้องถิ่นและบุคคลในครอบครัวสามารถตรวจสอบสิทธิการลงทะเบียนสวัสดิการรักษาพยาบาลของพนักงานส่วนท้องถิ่นของตนเองได้ </a:t>
            </a:r>
            <a:r>
              <a:rPr lang="th-TH" sz="2800" dirty="0" smtClean="0"/>
              <a:t>โดยช่องทางต่อไปนี้</a:t>
            </a:r>
          </a:p>
          <a:p>
            <a:endParaRPr lang="th-TH" sz="1100" dirty="0"/>
          </a:p>
          <a:p>
            <a:pPr lvl="3"/>
            <a:r>
              <a:rPr lang="th-TH" sz="2800" dirty="0" smtClean="0"/>
              <a:t>นายทะ</a:t>
            </a:r>
            <a:r>
              <a:rPr lang="th-TH" sz="2800" dirty="0"/>
              <a:t>เบียน</a:t>
            </a:r>
            <a:r>
              <a:rPr lang="th-TH" sz="2800" dirty="0" smtClean="0"/>
              <a:t>ประจำอปท.ที่พนักงานปฏิบัติงาน</a:t>
            </a:r>
            <a:r>
              <a:rPr lang="th-TH" sz="2800" dirty="0"/>
              <a:t>อยู่</a:t>
            </a:r>
          </a:p>
          <a:p>
            <a:pPr lvl="3"/>
            <a:r>
              <a:rPr lang="en-US" sz="2800" dirty="0" smtClean="0"/>
              <a:t>website </a:t>
            </a:r>
            <a:r>
              <a:rPr lang="th-TH" sz="2800" dirty="0"/>
              <a:t>สปสช. </a:t>
            </a:r>
            <a:r>
              <a:rPr lang="en-US" sz="2800" dirty="0"/>
              <a:t>www.nhso.go.th</a:t>
            </a:r>
          </a:p>
          <a:p>
            <a:pPr lvl="3"/>
            <a:r>
              <a:rPr lang="th-TH" sz="2800" dirty="0" smtClean="0"/>
              <a:t>สาย</a:t>
            </a:r>
            <a:r>
              <a:rPr lang="th-TH" sz="2800" dirty="0"/>
              <a:t>ด่วน สปสช.โทร </a:t>
            </a:r>
            <a:r>
              <a:rPr lang="th-TH" sz="2800" dirty="0" smtClean="0"/>
              <a:t>1330</a:t>
            </a:r>
          </a:p>
          <a:p>
            <a:pPr lvl="3"/>
            <a:r>
              <a:rPr lang="th-TH" sz="2800" dirty="0" smtClean="0"/>
              <a:t>รพ.สต. / รพ.รัฐ โดยยื่นบัตรประชาชน สูติบัตร ทะเบียนบ้าน</a:t>
            </a:r>
            <a:endParaRPr lang="th-TH" sz="2800" dirty="0"/>
          </a:p>
        </p:txBody>
      </p:sp>
      <p:sp>
        <p:nvSpPr>
          <p:cNvPr id="6146" name="ชื่อเรื่อง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229600" cy="10668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4800" dirty="0" smtClean="0">
                <a:latin typeface="TH SarabunPSK" pitchFamily="34" charset="-34"/>
                <a:cs typeface="TH SarabunPSK" pitchFamily="34" charset="-34"/>
              </a:rPr>
              <a:t>การตรวจสอบการลงทะเบียนผู้มีสิทธิ</a:t>
            </a:r>
          </a:p>
        </p:txBody>
      </p:sp>
    </p:spTree>
    <p:extLst>
      <p:ext uri="{BB962C8B-B14F-4D97-AF65-F5344CB8AC3E}">
        <p14:creationId xmlns:p14="http://schemas.microsoft.com/office/powerpoint/2010/main" xmlns="" val="294873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ชื่อเรื่อง 1"/>
          <p:cNvSpPr>
            <a:spLocks noGrp="1"/>
          </p:cNvSpPr>
          <p:nvPr>
            <p:ph type="title"/>
          </p:nvPr>
        </p:nvSpPr>
        <p:spPr>
          <a:xfrm>
            <a:off x="250825" y="333375"/>
            <a:ext cx="8229600" cy="1068388"/>
          </a:xfrm>
        </p:spPr>
        <p:txBody>
          <a:bodyPr/>
          <a:lstStyle/>
          <a:p>
            <a:r>
              <a:rPr lang="th-TH" b="1" dirty="0" smtClean="0"/>
              <a:t>ขั้นตอนการลงทะเบียนผู้มีสิทธิ ที่ อปท.</a:t>
            </a:r>
            <a:endParaRPr lang="th-TH" dirty="0" smtClean="0"/>
          </a:p>
        </p:txBody>
      </p:sp>
      <p:grpSp>
        <p:nvGrpSpPr>
          <p:cNvPr id="11267" name="Group 16"/>
          <p:cNvGrpSpPr>
            <a:grpSpLocks/>
          </p:cNvGrpSpPr>
          <p:nvPr/>
        </p:nvGrpSpPr>
        <p:grpSpPr bwMode="auto">
          <a:xfrm>
            <a:off x="827088" y="1557338"/>
            <a:ext cx="1509712" cy="1581150"/>
            <a:chOff x="7015618" y="1872090"/>
            <a:chExt cx="1995046" cy="2209361"/>
          </a:xfrm>
        </p:grpSpPr>
        <p:pic>
          <p:nvPicPr>
            <p:cNvPr id="11281" name="Picture 8" descr="http://www.veryicon.com/icon/png/Avatar/People/People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015618" y="1872090"/>
              <a:ext cx="1995046" cy="1995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2" name="Picture 10" descr="http://icons.iconarchive.com/icons/icons-land/vista-people/256/Age-Child-Female-Light-icon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429520" y="2857496"/>
              <a:ext cx="1223954" cy="1223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ลูกศรขวา 5"/>
          <p:cNvSpPr/>
          <p:nvPr/>
        </p:nvSpPr>
        <p:spPr>
          <a:xfrm>
            <a:off x="2555875" y="2133600"/>
            <a:ext cx="2232025" cy="719138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pic>
        <p:nvPicPr>
          <p:cNvPr id="11269" name="รูปภาพ 6" descr="B2BSNS05.WM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725" y="4149725"/>
            <a:ext cx="19431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92950" y="4797425"/>
            <a:ext cx="1847850" cy="11922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1271" name="รูปภาพ 8" descr="B2BSNS00.WM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8263" y="1484313"/>
            <a:ext cx="229870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ลูกศรลง 10"/>
          <p:cNvSpPr/>
          <p:nvPr/>
        </p:nvSpPr>
        <p:spPr>
          <a:xfrm>
            <a:off x="5867400" y="2997200"/>
            <a:ext cx="720725" cy="115252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1273" name="TextBox 12"/>
          <p:cNvSpPr txBox="1">
            <a:spLocks noChangeArrowheads="1"/>
          </p:cNvSpPr>
          <p:nvPr/>
        </p:nvSpPr>
        <p:spPr bwMode="auto">
          <a:xfrm>
            <a:off x="7092950" y="4365625"/>
            <a:ext cx="18716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2400" b="1">
                <a:latin typeface="TH SarabunPSK" pitchFamily="34" charset="-34"/>
                <a:cs typeface="TH SarabunPSK" pitchFamily="34" charset="-34"/>
              </a:rPr>
              <a:t>เว็บลงทะเบียนอปท.</a:t>
            </a:r>
          </a:p>
        </p:txBody>
      </p:sp>
      <p:sp>
        <p:nvSpPr>
          <p:cNvPr id="14" name="ลูกศรขวา 13"/>
          <p:cNvSpPr/>
          <p:nvPr/>
        </p:nvSpPr>
        <p:spPr>
          <a:xfrm rot="10800000">
            <a:off x="2987675" y="4724400"/>
            <a:ext cx="2232025" cy="792163"/>
          </a:xfrm>
          <a:prstGeom prst="rightArrow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11275" name="TextBox 15"/>
          <p:cNvSpPr txBox="1">
            <a:spLocks noChangeArrowheads="1"/>
          </p:cNvSpPr>
          <p:nvPr/>
        </p:nvSpPr>
        <p:spPr bwMode="auto">
          <a:xfrm>
            <a:off x="3348038" y="4076700"/>
            <a:ext cx="187166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2400" b="1">
                <a:latin typeface="TH SarabunPSK" pitchFamily="34" charset="-34"/>
                <a:cs typeface="TH SarabunPSK" pitchFamily="34" charset="-34"/>
              </a:rPr>
              <a:t>เมื่อบันทึกผ่านเรียบร้อย</a:t>
            </a:r>
          </a:p>
        </p:txBody>
      </p:sp>
      <p:sp>
        <p:nvSpPr>
          <p:cNvPr id="11276" name="TextBox 16"/>
          <p:cNvSpPr txBox="1">
            <a:spLocks noChangeArrowheads="1"/>
          </p:cNvSpPr>
          <p:nvPr/>
        </p:nvSpPr>
        <p:spPr bwMode="auto">
          <a:xfrm>
            <a:off x="0" y="5516563"/>
            <a:ext cx="31686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2400" b="1">
                <a:latin typeface="TH SarabunPSK" pitchFamily="34" charset="-34"/>
                <a:cs typeface="TH SarabunPSK" pitchFamily="34" charset="-34"/>
              </a:rPr>
              <a:t>หน่วยบริการจะเห็นข้อมูล</a:t>
            </a:r>
          </a:p>
          <a:p>
            <a:pPr algn="ctr"/>
            <a:r>
              <a:rPr lang="th-TH" sz="2400" b="1">
                <a:latin typeface="TH SarabunPSK" pitchFamily="34" charset="-34"/>
                <a:cs typeface="TH SarabunPSK" pitchFamily="34" charset="-34"/>
              </a:rPr>
              <a:t>ปรากฎบนเว็บไซต์สปสช.</a:t>
            </a:r>
          </a:p>
        </p:txBody>
      </p:sp>
      <p:sp>
        <p:nvSpPr>
          <p:cNvPr id="11277" name="TextBox 17"/>
          <p:cNvSpPr txBox="1">
            <a:spLocks noChangeArrowheads="1"/>
          </p:cNvSpPr>
          <p:nvPr/>
        </p:nvSpPr>
        <p:spPr bwMode="auto">
          <a:xfrm>
            <a:off x="3203575" y="5300663"/>
            <a:ext cx="18732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2400" b="1">
                <a:latin typeface="TH SarabunPSK" pitchFamily="34" charset="-34"/>
                <a:cs typeface="TH SarabunPSK" pitchFamily="34" charset="-34"/>
              </a:rPr>
              <a:t>สิทธิจะเกิดทันที</a:t>
            </a:r>
          </a:p>
          <a:p>
            <a:pPr algn="ctr"/>
            <a:r>
              <a:rPr lang="th-TH" sz="2400" b="1">
                <a:latin typeface="TH SarabunPSK" pitchFamily="34" charset="-34"/>
                <a:cs typeface="TH SarabunPSK" pitchFamily="34" charset="-34"/>
              </a:rPr>
              <a:t>ในวันนั้น</a:t>
            </a:r>
          </a:p>
        </p:txBody>
      </p:sp>
      <p:pic>
        <p:nvPicPr>
          <p:cNvPr id="11278" name="รูปภาพ 20"/>
          <p:cNvPicPr>
            <a:picLocks noChangeAspect="1" noChangeArrowheads="1"/>
          </p:cNvPicPr>
          <p:nvPr/>
        </p:nvPicPr>
        <p:blipFill>
          <a:blip r:embed="rId7"/>
          <a:srcRect l="13737" t="22321" r="15157"/>
          <a:stretch>
            <a:fillRect/>
          </a:stretch>
        </p:blipFill>
        <p:spPr bwMode="auto">
          <a:xfrm>
            <a:off x="468313" y="4005263"/>
            <a:ext cx="2374900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9" name="TextBox 21"/>
          <p:cNvSpPr txBox="1">
            <a:spLocks noChangeArrowheads="1"/>
          </p:cNvSpPr>
          <p:nvPr/>
        </p:nvSpPr>
        <p:spPr bwMode="auto">
          <a:xfrm>
            <a:off x="2627313" y="1412875"/>
            <a:ext cx="20161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2400" b="1">
                <a:latin typeface="TH SarabunPSK" pitchFamily="34" charset="-34"/>
                <a:cs typeface="TH SarabunPSK" pitchFamily="34" charset="-34"/>
              </a:rPr>
              <a:t>นำหลักฐานยื่นต่อนายทะเบียนหน่วยเบิก</a:t>
            </a:r>
          </a:p>
        </p:txBody>
      </p:sp>
      <p:sp>
        <p:nvSpPr>
          <p:cNvPr id="11280" name="TextBox 22"/>
          <p:cNvSpPr txBox="1">
            <a:spLocks noChangeArrowheads="1"/>
          </p:cNvSpPr>
          <p:nvPr/>
        </p:nvSpPr>
        <p:spPr bwMode="auto">
          <a:xfrm>
            <a:off x="6443663" y="2997200"/>
            <a:ext cx="20891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2400" b="1">
                <a:latin typeface="TH SarabunPSK" pitchFamily="34" charset="-34"/>
                <a:cs typeface="TH SarabunPSK" pitchFamily="34" charset="-34"/>
              </a:rPr>
              <a:t>ตรวจสอบความถูกต้อง สมบูรณ์ของหลักฐาน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285784" y="6182045"/>
            <a:ext cx="400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รอไป</a:t>
            </a:r>
            <a:r>
              <a:rPr lang="en-US" sz="2400" b="1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Scan</a:t>
            </a:r>
            <a:r>
              <a:rPr lang="th-TH" sz="2400" b="1" dirty="0" smtClean="0">
                <a:solidFill>
                  <a:srgbClr val="FF0000"/>
                </a:solidFill>
                <a:latin typeface="AngsanaUPC" pitchFamily="18" charset="-34"/>
                <a:cs typeface="AngsanaUPC" pitchFamily="18" charset="-34"/>
              </a:rPr>
              <a:t>นิ้วทำจ่ายตรงที่ รพ.รัฐ</a:t>
            </a:r>
            <a:endParaRPr lang="th-TH" sz="2400" b="1" dirty="0">
              <a:solidFill>
                <a:srgbClr val="FF0000"/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ตัวเชื่อมต่อตรง 4"/>
          <p:cNvCxnSpPr/>
          <p:nvPr/>
        </p:nvCxnSpPr>
        <p:spPr>
          <a:xfrm>
            <a:off x="468313" y="980728"/>
            <a:ext cx="316706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2" descr="data:image/jpeg;base64,/9j/4AAQSkZJRgABAQAAAQABAAD/2wCEAAkGBhQQEBQUExQUFRQWFRoVFxQWFRQVFhgYFBUVFRYWFxkXHSYfFxwkGRYUIC8gIycpLC0sFx8xNTAqNSYrLCkBCQoKDgwOGg8PGikkHyUpLCk0KSwpLyosKy0sKSwsLiwsLCwsLSkpLCkpLCkpLCosLCwpKSwsKSwsKSksLCwsKf/AABEIAMgA/QMBIgACEQEDEQH/xAAcAAABBAMBAAAAAAAAAAAAAAAAAwQFBgECBwj/xABREAACAQMCAgUGBwwHBgYDAAABAgMABBESIQUxBhNBUWEHInGBkaEUMkJScpKxCBUWIzNTYoKTosHCJENUc7LR0iU0g7O0w2OUo9Pw8TVkdP/EABsBAQACAwEBAAAAAAAAAAAAAAABAwIEBQYH/8QAMhEAAgIBBAAEAwcDBQAAAAAAAAECAxEEEiExBUFRYROB4QYUInGRscEVMtFCUoKh8P/aAAwDAQACEQMRAD8A7fRRRWGCQooopgBRTe+4jHBGZJXSNF5u7BVHrNcx6QfdC2cJK20clyR8r8lH6iwLH6opgHVqK8+TfdH3ZJ021sB2AmVj7Qwz7KleAfdHZcLeWwVT/WQEkg+KOdx6Gz6anAO3UVH8F49BexCW3kWWM/KU8j3MOanwODUhUAKKKKYAUUUUwAooopgBRRRTACtXratXrGXRKNKKzRVBmYorNFCDFFZoqAbJW1apW1bEOjFhRRRWWCAooopgBRRRUgKqXlC8okPCIQWHWTPnqoQcE42LMfkoO/t5DwtU8wRWZjhVBYnuAGSfZXj7pn0nfiN7LcPnDNhFPyI12RR6Bz8ST21JBt0s6a3PE5esuJCQM6IxtHGD2Iv8TkntNQNFFSAopxYWTTypEgy8jqijxYgD1b1K8b6FXlnnroHCj+sUa4/rLkD14qHJJ4bJUW1kz0P6ZT8LuBNA23KSMk6JF+aw9uDzH2+rejHSOLiFrHcQnzXG4PNWGzI3iD/nyNeNK639z30oMV49mx8ydS6DuljXJx3ZQNn6AoQehaKKKgkKKKKAKKKKAKKKKAK0et60bnWFnRKMU04hxaG3XVPLHEvfI6oNueNR3p1XlLyn9MTxK/dxnqY/xUKn5qk5bHYWOW9g7KrhHcS3g7fxXy38MgJUSvMR+ZjLLn6TaQfSMiq5efdIQD8laTN9ORE/whq4LmirVXExydqb7pNuyxX/AMwf/boX7pNs72K48Lgj3mI1xWip2R9BlnfbH7pC3P5W0mT6Ekcn2hat3BvLFwy5wBciJj8mZWi/ePmfvV5UozWWAe3ILlZFDIysp5MpDA+gjY0pmvGvAOld1YPrtpnjOckA+Y30kPmt6xXqPyc9LfvpYR3DALJlkkVfih0O+M8gQVOPGmAWeiiioAUUU14pxFLeCWaQ4SJGkY+CAsfXtQHM/Ld5RfgkJsoSDPOhEh59XEwx9ZhnHcMntFedas7cNvOMz3N0qNIxbW+MHGrOlF78KMADsAqG+8k+/wCJlOCVOI32ZeanbYjupuXRO19jGipzh3Qi9uPydtMR3lCi/WfAq+9F/Ik2oPeuNI36mM5J8GfkB4Ln0iq531w7ZnCqcnwhp5GuiJkm+GSLiOLIiz8qQ7Fh4KM+sjurtOKStrVYkVEUIijCqoAAA7ABStcS612z3HVqrVccFX6Q+TiyvAS0QjkP9bFhGz3kAaW9YrmR6I3HBOI2s5IeFbiPEyg4wWAZXHyCVJ8D2E1228uWjGVjeTfcIUBA7/PYZ9ANJcYtklt5VdQymNiVOexdQ9ByAfSKtp1M4NJvKKraYz67LtRUVwnpNb3TMsUoZ1GWQq6OBnGSkgDYztnGM7VK12jlhRUfxTiLRlEjVXkfUQHZkUKmnUxKqx5so5fKqK4j0lnt01yxQaNQXzJpGbfuDRKD6yKxnJQi5S6RMU5PCLLRVT4f0ye4yEWAN813l5Zxk4jx7DUgl/dH5NtjvDSn+Wq6r67f7JJmU4Sg8SROUVDNeXONvg+fHra1W5uu1rcehJT/ADirzAm6TNQk/E7iPQWMLKZY4yAkinEsix5BLnlqzy7KmqqsJiFebumfk0VONJZwOwWdOv1vhtGoyl/i4yAUOO3evSVUnj3CNXGYbjHxLJ0z+kZlx+60lUueyLfsWQjukkcevvIheJ+TkgkH0mQ+xhj31BXXkz4jHztXbxQpJ/gJr0fRitOOusXeDdekg+jy7P0Vu0+NbXAHeYpMfZTB7N12KMPSrD+FesaKzXiD/wBph9zXqeTPgzfNb2GpCz6MXUxAjt5nz3Rvj24xXqPNFS/EH5RC0a9TzlxTyc3VpaNc3ASNQyqIywZzrOM+bkL6znwrq33N15m0uo/mzq/7SPT/ANutvK+P9ky/Tj/xioz7mmXe+X+5b/mj+NbentdsNz9TWvrVcsI7jRRRV5SZqheW7iHVcGnAODI0cXqZwWH1Var7XNvL/bluDkjkk8TH0HUn2sKAqHke6maxMWt1lSZpHWOQxswZVCMSuCyjBGOWRvXR4LRUZmUYZ8ayNtRXYFsbZxtmvKkFy0bBkZlYcmUkEesVfegvlLeO5Hw6aaWMgqrM7MI2bHnkfK2yM8xnbtrQ1Glk25RfyN2nUJJRaO43GrQ2gjXpOktkrqwdOrwzjNRnRn4X1J+G9V1us46r4pTAwfTnPup60vXRaoZE88ZSQDrFwflAAgH2/wCVR8MN7EmkNDcHJ8+RnhY5/RjRlHdtXOXTXBuvvJNE0hb3qSM6oysUIDYIOCw1AHHhvUPNxK/UbWUL/RvcZ9GqAUhBxO9XZeGooJydN3CPScBN6fCft+qG/n6CnSy1v3aE2MqIA341HC4YHGDkg7cxgd9TPEFzE6/OBQfr+Zt7c+qkLK5uGI6yFIx2/jusbwwAgB38RUh0X4xbXUs6RyLJJAwV1G+CRzB+VvlcjkQRVldcrGoLHHmVzmoJyHHR7gKxytN55JL6dTFtIl6suFz8VcxKQOWS3fVhoFJ3dwI43dviopY+hQSfcK7NcNkVE5c5bnkhg3WXMz9iaYV9Q6yQj0l0B/ux3VUunt/qdIhyUam+k2w9w99Wzh0ZjhXXsxBkk+lITI+f1mauZ390bidn5l32HgThR7MVzPFbtlagvP8AZG9oK903J+ROdF41jiaRyF1HSCSBsNu39I+4VZUkK8iRURPYxBI4mcoQpAIIB3xqOcdpApG4tLhBiN9Seb8rEmAMHBIxuQO3vrwUm5z+JGW1/px7M3Jy3N5WSx/fUL8cqPHIX7aXtuIxyfEdW8AwP2VW14/pYLJG6MxwO47kZPzeXtIFOeJBHidjzWMuHHx0wpYMp5g7Z+2vVaPW2w2wlZuz6r+Uas6IS5XBLcXXKR//ANFv7riMn3A1OCqfZcRa5sbGZ8apXtXbHLLOhOO7erhXpbOznojukN7LDbs0Kq0mUVdedAMkiR63xuVUMWOO7s51UeEccknlxJIzhkcpqhSEjqZhFIVCknSSR8Y5q+zRBlKkZBGCPA7VQOmsLWUlpdneKKUxTN3RXICa29DiM1p3KUltRsUuMXlj7jUsSwkzydVFkam6wx9vxdQIIBPYDk0tw26ikiVoWV4yPNZW1A4ODv275FN+PcCivoDDMCULBvNbByu43wQfZS3CeFR2sKQwrpjQYA7e8kntJOST3mua9u33Ojzu9h3RTG7uZUlTTEZIiraypQMrAro2dhlSNecb5xT4GsWjLJhmABJOANyTyGO+mFhbxa2lhcsG2YLKZIie8LkqrfRxzpfiVgs8MkT50yIyNg4OGBBx7aY9Gei8PD4TFAG0s2slm1EkgDPLHIDlWSxtfPJi87iI8qlq0vDJEQEs0kQVRzJMqgAes1XehnQyThqSSTTXKmTC9Ra6+scLnzmMYLgZJIAI25nJwOj392kUZkl2RMMSQTpwcatu7Oc9nPspW0nWbBiZZAfmMr/4TV9ds4w2xRTOuDlukK9DbqYvOju8kIEUkDyZ6wCVW1xuSMsVZAfO87DgHlVpppw6z6td/jHc07rr1Z2Ld2cyeNzx0FQ3THgAv7Ge2OAZIyFJ5Bx50ZPgHC1M0VaYniS8tHikaORSroxVlPMMpwQfWKRr0b5WvJF98M3VoFFzjz0yFEwAwDk7BwMDJ2IAzjGa89XlhJDI0cqMjocMjAhlPcQakgnOi3Ti74f+RbVFnLROC0e/b+gTjmCK670S8pYvwf6JcApjW0a9dGM8txhvUFNTHk26JLZcOjVkHWSqJZsgHLMMqpz81SBjvz31Z4bNYkKxIiDchVUIuo75IA7T214jXfaCn4koQry08bs8M3qt8V2R0N4rjIDj6UUqH2OopDivGFtxuk8hIJCwwyTNgbfIBC/rEUwf4XbxrI8RkYKnXdXIHPIB2VSoLAbnA3x2VP8AD7bzjIG2bGB2EFVINU2+JxrrU8J8+T/lGx8VtcdnGunHlFvZlMUNtPaxHYu6OJWHpxhB6MnxpDyBysnF8YIDQSKc7bZRh7wPbXeVkBJAO4578sjO/qIrWSIYJAAOOeBkHsOayp+06gtvwcf8voas63N5bJ2orpA2pUi/OyAH6CZkf1EJp9LAdtQy3ErqrddKhKglVKYBIBIwyk0jc2ckjKxuLgMoKgr1IOGKlh+T7dK7+FesWtr9zH7rP2J2eEOrK24YEHcjnzqpW/RyNbl2XUFiZQqnfU2nU5yfkrqQDnurU6DxxnzrmQnue6Yb/RDKDy5YqQkzjJyM8ifDHf6RWpq5V6iOHH5mxRXKt/3fIa3VvG5CuF1Ebcg3by9vLlUdJwWRH1wy74CaXAICjkFwNgO7HaakJYpeccy/ReMMvtQqR6cn0VHi5mUySMRKyoQLeD8kukai0sjjZiR24wDgKx3Pnf6VYuKJZ9nybEpRXLH9nKZFZZExjbDDYjsO+Qdue554zTPhcXwiK5EjOvWTTxErjUqITCoGds6Vz+tUrLHIiKXikDEohAMONbkDC/jc4zTgoollypRYbYO3xcl5C5LHSSMhYB6nra8L8N1FV03OO3rHmvkUTvhheZG2MTR2tvG23V3UcagkE9UlzphJxj+qEdXKqjYzmaCJ2XSZI0l05zjWivsfDNbve3MJ1RMJlHOCU4Y/3c3MHwfUD3rzr0H3huW2xYZQ9Pxug8otdNeKcMjuYZIZV1RyIUZe8Ntt3Ecwew024J0iiuw2glXQ4khcaZY2PY69x7GGVPME1KVsGuc34NLLZv8AALpvPAItbgjzbiNRsO7rUGAV7QM786dXVnen8ncwD6dq5Pumx7qufE+FRXUZjmQOhwcHOxHJlI3Vh2MCCO+oY8Amh2jfrk7FlOmUDu6wDEmP0gD3sa07aed0P0Nuu9Y2yKs9hxUna6tB6LZv4sazFwbiR+PxCMfQs4s/vH+FWoQP2o6+kA+9SR76ZXPE44/jE+gI7H2KDWq5yXG1fojZUYvlP/sYW/B5wfxl7M/gsVtGPdGTTjhfAorbV1QYajlgZHYFjzbSTgMe0gCkxxaaQ4t7O5k/TkX4NF62mw3sQ+upKw6JyynVeyKV/ssGoReiWQ4eb0eavepq6Gnts74RXK6uHuK8Mt/hJyPyIPnN2PjmidjL85uXMDO+LFbWaRjCIqDuVQo9gpRFAAA2A2AHLatq6lVUalhGhZY7HlhRRRVpWFFFFABqoeUPovbXUKPLCjSCaBFkxh1Dzxq243I0k7HI3q3004pY9fEyZwTgqe5lYOjeplU+qq7U3XLb3h/sF2MM4FNrDiCyg45qdx3Z5H0EfYa14nMUiORhiNOO4nn6ds1VIrpknR49R6tgs4VS46p9iCBvqB0uAMkYJxg7/JaNFO3dHD3f4/8AYN/PoXfFAFJW9ysih0YMp3DKQQfQRSV3xSKL47qp7Fzlj6FHnH1CtJVzctqTz6GQyvtcd1G0al+tRoimpVyyZljOW2GFE49Yp9D8ILYa3Kj5wliYezINRMnSNXZClvduEkV8iDQDjIP5Up2E1MR9LgSM210oPaUiOPSEkJ91e18N8JovoT1cWprjvHHkUT3p/hQ7bgFv1YEsUT6VALui5wo3JPqzUBYdFrV4w72sJLkyYaNTpDsWRcHOMLpGO8GprjPEUeDSrYMrLFvsQH+OcHkRHrPpApXHq8O7wr2dcYqKUTWbfmV7j0FvbRIvVpFE8qCVo4cARpmVgwjXOG0BP+J4U7fp3w1zlrhM6Sm4kXZiC2MqOelfYKU470eivUVZg+EbWuhyhBwV5jnsardx0L4dG5RmutQAJCvcyYDZxnq0OM4PPuqzBiSs3HeFSD/ebccvjCIk4xzMiajy55reTpJaMgReJ2aqCCFPUj4rBgMB1225YqD/AAT4aPlXY9JvFHvjFH4LcM/O3I9MlyB7SuKjCJyWCTpFE2COJ8PODqXUEODgj5M4zsT7aZcZ4rCllxBvhdvLNPEwVY3Qb9SIURF1sxy2/Pm1RX4K8K/PS/t5f8qIujHCFZW67JVgwBuiRlSGGRnlkDapILRxO1CpbJ2LPCg9Ayo9wpLjN5DauFeVVJGoA7HGSM93ZS/ELhZFtnRgytcxEMpyCMtuCOdUzyrn+lx+EA98klamorjPsvpslB8D/iFzHIy3FtMguYh5j76XXmYJcDeNv3Thhyq0ydKImgDKwV2C+YThlLYBB8Rk+yuX9HjiNyTsDufALzqXVsjI3HeNx7qoVeIOCf0LZNSecFjlnjc5aUn0zP8AZqraJol5Mue8tqPtJJqrwzK4JUhgCVJByMjmNu0UJMGLAc1OD6wD/GuLLwZy7un+parkv9KLNdXUhZSj+ZkBsNzyw2Phg1GX3SZDK0McqhkIDc+ZGQCcYHtzWpJFlJgkFjoBGxBdkjBHiNWfVUzZWSQLpjXSMknHMsTksx5sT3muJbb91U6m2+cL5Y779TYj+LoR4LxFpousIKHW64IK7JIyg79hABz41Jx3jryY+3I9lJViuR94nGblW3HnyfRbtTWGT1jxMSYBwG7u/bO3qz7Kf1zvpbfNb2csyHDwhZVP6UciMB6xlf1q6FE+VB7wD7d6+ieC6yeq026faePzOTqK1CeEbUUUV2SgKKKKAKKKKAh+NWiynS2cYztsfUez0/ZUHJD8GXCxExDl1S6ivfqjHnH0rqJ5kVKcR45CLhomdVcAbE4zkZ2J29VLAivmuu1l2l11rS4b68mdGEZQim1jKKlBd2Ukjsk0YdvyiCYxaj3yRahlvFhnvp+l/bxjaSBAe54xn077mpa74dFNjrY45MctaK+PRqBpo0Fpa+dogi8QkaH3DJq6PjUJdVvP5/Qsi5N4S5G9vfCU/ilZ/wBPSVj+uwAP6uqpO4sGQBtiD2iqrxnp6N1txk/nGG36o7fXVu6HXRmsYi51HBUk9uGI+zFdnwx26qUvirascLz+ZfqKb9PWrprCbxgYSRBgQwBB2IIBB9IPOlrSbqlCBfNHLfcDu37O7fl6KStuGiUa+slCM7MqK+F0BiEGcasFQD8bt7qlWiB5gV2qtNbW8po0LL65rDQna3qS5CMCVOGXkyk8tSncZ7O/szTDh1yy2rzptLdz/iyRkBXZYYWx2gQosmO3fvpLjdiqKzoMTyqtqj5OQJpAB9Ukv4aT41KXEGmSJUQmO2iMioO19JiiQdnxOt28VNdCOcc9mk8Z4FDdTyySCF4kSNhGS8TSFnwGbGJFwBqVe3cN3UhZz3ciu/W2wUMwQ9RKMqhwWP484GQ2PAA9uA0PB1hgC9fMJzzxcOB1spy76c4wHZmxjG1K3nD1SDqo7mTDBYlBeJ/NbCE+ehzhNR8cVkQK/fS4W369xCE6rrWB61WUadeO3Jx2d9KWfGJeskWaONVSETEpI7EamcBWDKOyN9wT8XxFacQ4XI/VRiWRkMgd8rCVCRYcDzYxzcRjGeRbupjxqci24o+rLCNoQdxgi3BH70x9tAM+B6lsuG6t2ZoCxPPMkUkh/wAVVnypn+mr4Qr/AInNXe9hCC0QcluIlHoWOQD7BVE8pxzfnwiQfaaot7M4EbwZMwtk6fPBz4jSR76Uh4Yo3WYk5BBLZAwrKBjOw5fVrTg9urwMrci3eRyweYp43Cozn4wz+ke/PbVReN4uC8/xjEHP7zBjjB8MUta8M6t9WtmySxBxzIx9np5ClYOj/WHClu3PxQu/PO2wqb4T0SSHVl3fURtnzRjsHbVU7ow7ZnGpy6NUH4mEfOuU/dbWfchqV4k5EZKnBGN/WKUWxQBRp2Rta7nZsMufYx9tKyQhgQRkGvJavQTtu3waxlvn3N6EcLBS5eLXGrT1bsD/AFnWroHp+UPQFNWXhdwOqXUwByeZxnB7M8+dLjhUfzB76ZccWzjt3+EiLqRuwcAjPgOeruxv3Vn/AE74jjGSSXtnLIWY8tivGeDteKluAdEkqdae6GNhK+fpaFUeLir4BVU8nvR4WtsSoljSVusSCVy5iXGw33Qn4xXJxnHPNWyvU+G6JaOn4aeeWzmXWb55CiiiuiUhRRRQgKKKRvLoRRvI2yopcnuCgsfcDQHHfKPKy384VdTYj0jkMMgwSewZDeyobhdzLAmFlcMd2Ksy5Y89hyHIDwAqU8oPEWleO9CYUII5VXJPVk6kc95Uk58DUPHKGUMpBB3BHIivN6+pxk8rhvJ77wi2vUUxUuXFYw/3JB+NTkYM0pHdrb/OmM8jYJHnN4tj2nc1miubFKL4R2lVFL8Kx+SI22nkjBMyMSSSWTDqB2AAecABjsqx9HukM/mR20x0yMIwAdSgudJIB+KRkns5VHVJ9DYYUvxK5K6EZjhXIZm8xNQUHcAyEE93hXQ0z+LascP2OX4gvgaaTliUcefef5OsRRBVCrsqgKB3BQAB7BW9Rn4SW/zz+zl/0UfhJb/nD+zl/wBFenPnZFdNeMPatbSRoZCruwXq5HXV1egFjHuuA7423z4VDr5WLvts1P6t0P8AtH7ato6SwfnD+zm/0Vn8JoPzh/Zzf6KAqbeVWdvjcODDxNyfYDbVqPKTn43C9uWyyHx7bflVu/CaD84f2c3+ij8JoPzh/Zzf6KApzdPIW+NwhifoN/GEUuemYulW0jsJoFmmjBbQQgHXIzs3mD5KnerV+E0H5xv2c3+ij8JYPzh/Zzf6KAU4pu9t43SH2JKamzGDzAPqFVefjEUs1qqMS3wgHGiReUU2d2UCrTVFnZlE0+Dr81fYK1NlGfkJ9Vf8qWoqsyK5MBrbSoAzyAA5bdlaZqs+Xq66nhqBDpaS4RSV2JAWRiDjmNhXJOjflCurHCqwkiH9VJkgD9E819W3hXN1OjvlByqa3e5uw1MVxjg7zcwF2jIbGh9ZHeNDpp/fz6vZrc2CSfGB/VeRD7UYVTOE+WC0lwJhJA3bkdYn1k39q1Y7fphZSDK3UGPGRVPsYgivG3VeIVSzNST9V9DaU4S8wn6JW0nx1kb03N0f+7UXxrovZ2lpcTRW8YdIXYOQXcEKTkM5JB9dSdz0xso1Ja6g5chIrE+gKSTVK6aeVS2ktZoIA8hkjZNeNCDUME+d5zbdmK2NJDxC+2Ke/blZznGDCx1xT6O8xtkAjkRnNbU14U+YIieZjQ+1RTqvoxxwooooAorNFAYqseU676rg96w7YGT9piP+arRVM8sf/wCEvPop/wA6OpBW7ePVEuRkFFyMZG6jbuqo33RR7eQm0ddLecbZ2x6TGezerB0GuHXjsSamMbcP1BNR0ggoCQvIHzag/K4v+2JdyfxEON+WQ427uWarsrjNYkjYovnTLdB4Gy3RG0iPE3c4IGfB/in20uK7bwaCOa1gcxodcMbbqu+pFO+3jVd8ofRaP4FJPCiJJAplwqhQ6oNTocd6g4PYQOzNci7wzzrfyPT6X7RcqN8fmv8ABzSnPDJnSUdXLLFrZVfq5CmoDVp5d2o+2mFndrKiuhyrDI/yPiKd2p/GR/3kf/MXPurn6VyhfFe+Dt+IqNujm1ytuUWSeeZRtd3ef77P2im/w+4/tdz+0B+0U6ng1emmrQMOw16s+ah98Ln+13H1kP8ALWfvjdY/3u49OYz9qVppPcaxQCn3zusf73N6+r/goobid1/aZM95AP8AEUnWKAWPFLr+0H1qx+xxWfvtdZ/Lj6kv29dSNZUZIoC79GYpbiGCWSRGVWLBRGwbUhkjB1GVhyz8ntqz1BdCVxYQehj7ZHP8ana1pPLM0FFFFYknIvui5f6LZr3zsfqpj+auHV2r7o78nY/3kv8AhjritXR6IQVmsxxFjgY5E7/ogt/CtFNSSbUlIuAe7upStZeRqUQz2VwlcW8QPZGn+AU7pKAYUL3AD2DFK1KeTAKKzRUgKKKKkBVP8rsergt5/dg/VkQ/wq4VXfKHb6+E3w//AFZT9SNn/loDn3RNf9sWD8tdlKv1VRsfvVE+WNccWJ77aH1+fOKmujUf9O4U36EqfWtC38hqN8tMeOIoe+3T3PL/AJ0ZK7OoeT+46zhlqf8Awgv1CU/lqR6QQdZaXCfOhkX2xsKrnkln1cLiHzXkX2SMR7iKuLrkY79vbQhnlrhdq9nbQXAy1vMo6wc+rfUVD/ROB/8AMVZI3GpCMEa0Ph8dd6nOgliptbaKRQyk9W6kZBHWsrAju50x6S9EH4VIFGXtHkXqZDkmMlwepkPt0t28udc3U6XNkbYd5WTvaDxHbRPTWPhp4fpx0WKismsV0jghRRRQGCtITWvaPZTiigI2t4PjD00vcw9o9dN4mwQe7egOjdEVxYW3jCjfWGr+NS9RfRdcWNqDzFvCP/SSpStV9liCiiioByD7oyL+j2bd0zj2oD/L7q4hXe/uhYM8Pt2+bdAfWjk/yrggq6PRCHXDIy0oA+bIfZE5PuFNRUjwD8v/AMKb/p5ajhWRIUvYQdZNEnzpUX6zgUhUx0Nt+s4lZJ33UXucH+FAz12orNYFZrJFYUUUVICiiigCmfGLXrbeaM8nidD+shX+NPKwaA5T0STMvDmxuuM+GqzmQ+8irb0n8nkPEJ0lmeQaU0aU0jPnFskkE9tY4V0PeGSNta4RsgDOcDIx4bGrXQEdwLgENlF1UClUyWwWZiScZOWJ7h4VIGs1g0ByzhMPVSafm3MuPR8JkI9xFXrpnHnh9z4RM2/6I1fwqIu+i0pndl06TIXHnYO51fbmpvpWpNhdAczbzf8AKegKFRS8HD5XAKxuQd86Wxvv3U8To1cH+rx6So/jQEZRUuOitx81frrWfwUuPmr9cUBD0VLt0VuB8gH9daby8CnXnE3q877KAYEVFznSrnuVj7FNSzoRsQQe47VD8UH4ub+7kHtRsfbQHWOFR6YIh3RoPYiindYjGw9FbVqssMUVmkLy9SFDJK6xou5d2CqPSTsKApflp4d13CZP/Dkjk9jaf568116L6V+UbhdzaXFv8NjDSRsgbRKyhiPNOVXfBxyrzo5AbAZTvjIOx9GcVbFcckEl0eH4/wD4U3/Ty1GirF0NsnNyWCMVW3uSzAalUG1nALEZC77b1XRUkhVu8ktr1nGbQdis7/s4ZGHvAqo10nyCWevijP8Am7dz63ZFHuzQg9FCs1is1YYBRRRQBRWM0E0BmisUVAM0ViigM0Vis1ICm/EbTrYZI841oyZ7tSlc++nFFAJW0RVFUnJCgE95AAJpWiigCiiigCiisUAjdWqSDDqrDxGf/qqT0r6IYjdockEYKZ3Gdsgns3q8GsEVQ5vJlgKzWKzVZkFR/GuAW97H1dzEkqA5CuM4OMZB5g4J3FSFFSQUKbyIcKY5Fu6+CzzY97GiLyIcKU56h28Gmmx7mH21faKnc/UYIrhnRe1toWhhgijjcFXVVHnggqQ5O77EjcnnXNOnXkLEzCThxjh286Bi+ljnmjEtp2204A27K6/RUKTQweQ+O9Dr6xJ+EW8qAfL0ho/U65X3086DeUWbhLuYo4XEhGvWp1ELnADg5UZOcd9esCKrHGvJlw68yZbWMMflxjqm9OY8ZPpzVqmvMjBnoJ5Rrbi0ZMRKSqMvA5Gtf0lI2dc7ZHrAq2VQOjPkdsuH3K3EL3Jdc6Q0q6fOGDkKikjB5EkVes0diIwKVmks0aqfEQwKUUUVYQFFFFCQooooAooooQZoooqQFFFFAFFFFAaOa11UUVrybyZoKKKKwAUUUUJCiiigCiiigCiiigCiiigCiiigCiiigP/Z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2" name="Group 7"/>
          <p:cNvGrpSpPr/>
          <p:nvPr/>
        </p:nvGrpSpPr>
        <p:grpSpPr>
          <a:xfrm>
            <a:off x="5254505" y="1916832"/>
            <a:ext cx="3205927" cy="1696615"/>
            <a:chOff x="4932040" y="1052736"/>
            <a:chExt cx="3709983" cy="2143125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4890" y="1052736"/>
              <a:ext cx="2668016" cy="1053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8898" y="1052736"/>
              <a:ext cx="2143125" cy="214312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  <a:softEdge rad="317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4932040" y="2244467"/>
              <a:ext cx="2070282" cy="828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400" b="1" dirty="0" smtClean="0">
                  <a:solidFill>
                    <a:srgbClr val="39639D">
                      <a:lumMod val="75000"/>
                    </a:srgbClr>
                  </a:solidFill>
                </a:rPr>
                <a:t>ฐานทะเบียน</a:t>
              </a:r>
            </a:p>
            <a:p>
              <a:pPr algn="ctr"/>
              <a:r>
                <a:rPr lang="th-TH" sz="1400" b="1" dirty="0" smtClean="0">
                  <a:solidFill>
                    <a:srgbClr val="39639D">
                      <a:lumMod val="75000"/>
                    </a:srgbClr>
                  </a:solidFill>
                </a:rPr>
                <a:t>สปสช.</a:t>
              </a:r>
              <a:endParaRPr lang="en-US" sz="1400" b="1" dirty="0">
                <a:solidFill>
                  <a:srgbClr val="39639D">
                    <a:lumMod val="75000"/>
                  </a:srgbClr>
                </a:solidFill>
              </a:endParaRPr>
            </a:p>
          </p:txBody>
        </p:sp>
      </p:grpSp>
      <p:sp>
        <p:nvSpPr>
          <p:cNvPr id="12" name="U-Turn Arrow 11"/>
          <p:cNvSpPr/>
          <p:nvPr/>
        </p:nvSpPr>
        <p:spPr>
          <a:xfrm>
            <a:off x="1709535" y="1412776"/>
            <a:ext cx="5310737" cy="504056"/>
          </a:xfrm>
          <a:prstGeom prst="uturnArrow">
            <a:avLst>
              <a:gd name="adj1" fmla="val 6373"/>
              <a:gd name="adj2" fmla="val 25000"/>
              <a:gd name="adj3" fmla="val 47215"/>
              <a:gd name="adj4" fmla="val 52785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7" y="2000241"/>
            <a:ext cx="2361748" cy="1571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357554" y="4572008"/>
            <a:ext cx="2928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solidFill>
                  <a:srgbClr val="FF0000"/>
                </a:solidFill>
              </a:rPr>
              <a:t>ลงทะเบียนเบิกจ่ายตรง</a:t>
            </a:r>
          </a:p>
          <a:p>
            <a:pPr algn="ctr"/>
            <a:r>
              <a:rPr lang="th-TH" sz="2400" b="1" dirty="0" smtClean="0">
                <a:solidFill>
                  <a:srgbClr val="FF0000"/>
                </a:solidFill>
              </a:rPr>
              <a:t>ที่โรงพยาบาลของรัฐ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1604" y="1928802"/>
            <a:ext cx="2648168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บัตรประจำตัวประชาชน</a:t>
            </a:r>
          </a:p>
          <a:p>
            <a:pPr>
              <a:buFont typeface="Wingdings" pitchFamily="2" charset="2"/>
              <a:buChar char="§"/>
            </a:pPr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สูติบัตร (กรณีเด็กอายุต่ำกว่า </a:t>
            </a:r>
            <a:r>
              <a:rPr lang="en-US" sz="2000" dirty="0">
                <a:latin typeface="TH SarabunPSK" pitchFamily="34" charset="-34"/>
                <a:cs typeface="TH SarabunPSK" pitchFamily="34" charset="-34"/>
              </a:rPr>
              <a:t>7</a:t>
            </a:r>
            <a:r>
              <a:rPr lang="th-TH" sz="2000" dirty="0">
                <a:latin typeface="TH SarabunPSK" pitchFamily="34" charset="-34"/>
                <a:cs typeface="TH SarabunPSK" pitchFamily="34" charset="-34"/>
              </a:rPr>
              <a:t> ปี)   </a:t>
            </a:r>
            <a:endParaRPr lang="en-US" sz="20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ชื่อเรื่อง 1"/>
          <p:cNvSpPr>
            <a:spLocks noGrp="1"/>
          </p:cNvSpPr>
          <p:nvPr>
            <p:ph type="title"/>
          </p:nvPr>
        </p:nvSpPr>
        <p:spPr>
          <a:xfrm>
            <a:off x="395288" y="285728"/>
            <a:ext cx="8391554" cy="10668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3600" i="1" dirty="0">
                <a:effectLst/>
                <a:cs typeface="+mn-cs"/>
              </a:rPr>
              <a:t>การลงทะเบียนใช้สิทธิ</a:t>
            </a:r>
            <a:r>
              <a:rPr lang="th-TH" sz="3600" i="1" dirty="0" smtClean="0">
                <a:effectLst/>
                <a:cs typeface="+mn-cs"/>
              </a:rPr>
              <a:t>ใน</a:t>
            </a:r>
            <a:r>
              <a:rPr lang="th-TH" sz="4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รพ.รัฐ</a:t>
            </a:r>
            <a:r>
              <a:rPr lang="th-TH" sz="3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th-TH" sz="4800" b="1" i="1" dirty="0" smtClean="0">
                <a:effectLst/>
                <a:cs typeface="+mn-cs"/>
              </a:rPr>
              <a:t>(เบิกจ่ายตรง)</a:t>
            </a:r>
            <a:endParaRPr lang="th-TH" sz="3200" b="1" dirty="0" smtClean="0">
              <a:latin typeface="TH SarabunPSK" pitchFamily="34" charset="-34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85852" y="2863990"/>
            <a:ext cx="1428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เจ็บป่วย</a:t>
            </a:r>
            <a:endParaRPr lang="th-TH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8596" y="1363792"/>
            <a:ext cx="1357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 smtClean="0">
                <a:solidFill>
                  <a:srgbClr val="0070C0"/>
                </a:solidFill>
              </a:rPr>
              <a:t>รพ.รัฐ</a:t>
            </a:r>
            <a:endParaRPr lang="th-TH" sz="4000" b="1" dirty="0">
              <a:solidFill>
                <a:srgbClr val="0070C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71802" y="1428736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ตรวจสอบสิทธิ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" name="Picture 3" descr="SM_ID_Card_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50" y="2643182"/>
            <a:ext cx="917591" cy="525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 descr="smart_card_read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71934" y="5500702"/>
            <a:ext cx="2038442" cy="1357298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32" name="Picture 12" descr="C:\Users\netnapis.s\Desktop\N1_เตรียมสไลด์เลขาสปสช\4_บัตรเด็ก_คนต่างด้าวนอกระบบSSS\เชน\รูปแบบบัตรวันงานราชวิถี\บัตรสุขภาพเด็ก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86050" y="3214686"/>
            <a:ext cx="918555" cy="57638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33" name="Picture 2" descr="birth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14744" y="2643182"/>
            <a:ext cx="732531" cy="743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5572132" y="3857628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มีสิทธิ</a:t>
            </a:r>
            <a:endParaRPr lang="th-T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6" name="Elbow Connector 35"/>
          <p:cNvCxnSpPr/>
          <p:nvPr/>
        </p:nvCxnSpPr>
        <p:spPr>
          <a:xfrm rot="5400000">
            <a:off x="5572132" y="3929066"/>
            <a:ext cx="1714512" cy="1000132"/>
          </a:xfrm>
          <a:prstGeom prst="bentConnector3">
            <a:avLst>
              <a:gd name="adj1" fmla="val 50000"/>
            </a:avLst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รูปภาพ 31" descr="comp_operator.bmp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261252" y="5143512"/>
            <a:ext cx="188278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38"/>
          <p:cNvSpPr txBox="1"/>
          <p:nvPr/>
        </p:nvSpPr>
        <p:spPr>
          <a:xfrm>
            <a:off x="7643834" y="3857628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ไม่มีสิทธิ</a:t>
            </a:r>
            <a:endParaRPr lang="th-TH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1" name="Elbow Connector 40"/>
          <p:cNvCxnSpPr/>
          <p:nvPr/>
        </p:nvCxnSpPr>
        <p:spPr>
          <a:xfrm rot="16200000" flipH="1">
            <a:off x="7036611" y="3893347"/>
            <a:ext cx="1643074" cy="1000132"/>
          </a:xfrm>
          <a:prstGeom prst="bent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000892" y="6072206"/>
            <a:ext cx="2143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solidFill>
                  <a:srgbClr val="FF0000"/>
                </a:solidFill>
              </a:rPr>
              <a:t>ไปลงทะเบียนสิทธิ</a:t>
            </a:r>
          </a:p>
          <a:p>
            <a:pPr algn="ctr"/>
            <a:r>
              <a:rPr lang="th-TH" sz="2400" b="1" dirty="0" smtClean="0">
                <a:solidFill>
                  <a:srgbClr val="FF0000"/>
                </a:solidFill>
              </a:rPr>
              <a:t>ที่ต้นสังกัด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rot="5400000">
            <a:off x="5572144" y="5286376"/>
            <a:ext cx="3143248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7215206" y="3714752"/>
            <a:ext cx="1928794" cy="15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https://encrypted-tbn1.gstatic.com/images?q=tbn:ANd9GcQvmdsMaaX3u6G-sJkv7ju4FIedBVJifyOZc3efkdkYsv3fmPQGLw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7158" y="4857760"/>
            <a:ext cx="1857388" cy="1985780"/>
          </a:xfrm>
          <a:prstGeom prst="rect">
            <a:avLst/>
          </a:prstGeom>
          <a:noFill/>
        </p:spPr>
      </p:pic>
      <p:sp>
        <p:nvSpPr>
          <p:cNvPr id="51" name="TextBox 50"/>
          <p:cNvSpPr txBox="1"/>
          <p:nvPr/>
        </p:nvSpPr>
        <p:spPr>
          <a:xfrm>
            <a:off x="214282" y="4467533"/>
            <a:ext cx="292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chemeClr val="tx2">
                    <a:lumMod val="50000"/>
                  </a:schemeClr>
                </a:solidFill>
              </a:rPr>
              <a:t>พบแพทย์เพื่อตรวจรักษา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53" name="Elbow Connector 52"/>
          <p:cNvCxnSpPr/>
          <p:nvPr/>
        </p:nvCxnSpPr>
        <p:spPr>
          <a:xfrm rot="10800000">
            <a:off x="2285984" y="5786454"/>
            <a:ext cx="1500198" cy="1588"/>
          </a:xfrm>
          <a:prstGeom prst="bentConnector3">
            <a:avLst>
              <a:gd name="adj1" fmla="val 50000"/>
            </a:avLst>
          </a:prstGeom>
          <a:ln w="571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4396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/>
      <p:bldP spid="4" grpId="0" animBg="1"/>
      <p:bldP spid="42" grpId="0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ชื่อเรื่อง 1"/>
          <p:cNvSpPr>
            <a:spLocks noGrp="1"/>
          </p:cNvSpPr>
          <p:nvPr>
            <p:ph type="title"/>
          </p:nvPr>
        </p:nvSpPr>
        <p:spPr>
          <a:xfrm>
            <a:off x="395288" y="692150"/>
            <a:ext cx="8229600" cy="1066800"/>
          </a:xfrm>
        </p:spPr>
        <p:txBody>
          <a:bodyPr/>
          <a:lstStyle/>
          <a:p>
            <a:r>
              <a:rPr lang="th-TH" b="1" smtClean="0"/>
              <a:t>ขั้นตอนการลงทะเบียนผู้มีสิทธิ</a:t>
            </a:r>
            <a:endParaRPr lang="th-TH" smtClean="0"/>
          </a:p>
        </p:txBody>
      </p:sp>
      <p:sp>
        <p:nvSpPr>
          <p:cNvPr id="12291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5288" y="1700213"/>
            <a:ext cx="8229600" cy="4897437"/>
          </a:xfrm>
          <a:ln>
            <a:solidFill>
              <a:srgbClr val="FF0000"/>
            </a:solidFill>
            <a:prstDash val="dashDot"/>
          </a:ln>
        </p:spPr>
        <p:txBody>
          <a:bodyPr/>
          <a:lstStyle/>
          <a:p>
            <a:pPr marL="622300" indent="-514350">
              <a:spcAft>
                <a:spcPts val="600"/>
              </a:spcAft>
              <a:buClrTx/>
              <a:buFont typeface="Trebuchet MS" pitchFamily="34" charset="0"/>
              <a:buAutoNum type="arabicParenR"/>
            </a:pP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บุคลากรองค์กรปกครองส่วนท้องถิ่นสามารถยื่นหลักฐานแสดงการเป็นผู้มีสิทธิและผู้มีสิทธิร่วมต่อนายทะเบียนของหน่วยเบิกที่ตนเองสังกัด </a:t>
            </a:r>
            <a:endParaRPr lang="en-US" b="1" smtClean="0">
              <a:latin typeface="TH SarabunPSK" pitchFamily="34" charset="-34"/>
              <a:cs typeface="TH SarabunPSK" pitchFamily="34" charset="-34"/>
            </a:endParaRPr>
          </a:p>
          <a:p>
            <a:pPr marL="622300" indent="-514350">
              <a:spcAft>
                <a:spcPts val="600"/>
              </a:spcAft>
              <a:buClrTx/>
              <a:buFont typeface="Trebuchet MS" pitchFamily="34" charset="0"/>
              <a:buAutoNum type="arabicParenR"/>
            </a:pP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นายทะเบียนจะทำการตรวจสอบหลักฐานและทำการบันทึกข้อมูลผู้มีสิทธิในโปรแกรมระบบทะเบียนบุคลากรองค์กรปกครองส่วนท้องถิ่น ข้อมูลผู้มีสิทธิรายใหม่จะถูกประมวลผลและแจ้งผลกลับภายในวันเดียวกับวันที่บันทึก</a:t>
            </a:r>
            <a:endParaRPr lang="en-US" b="1" smtClean="0">
              <a:latin typeface="TH SarabunPSK" pitchFamily="34" charset="-34"/>
              <a:cs typeface="TH SarabunPSK" pitchFamily="34" charset="-34"/>
            </a:endParaRPr>
          </a:p>
          <a:p>
            <a:pPr marL="622300" indent="-514350">
              <a:spcAft>
                <a:spcPts val="600"/>
              </a:spcAft>
              <a:buClrTx/>
              <a:buFont typeface="Trebuchet MS" pitchFamily="34" charset="0"/>
              <a:buAutoNum type="arabicParenR"/>
            </a:pP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เมื่อข้อมูลผ่านการยืนยันผลการตรวจสอบแล้ว ผู้มีสิทธิและผู้ใช้สิทธิร่วมจะสามารถไปใช้บริการการรักษาพยาบาล ณ หน่วยบริการของรัฐ และขอลงทะเบียนจ่ายตรงต่อไปได้</a:t>
            </a:r>
            <a:endParaRPr lang="en-US" b="1" smtClean="0">
              <a:latin typeface="TH SarabunPSK" pitchFamily="34" charset="-34"/>
              <a:cs typeface="TH SarabunPSK" pitchFamily="34" charset="-34"/>
            </a:endParaRPr>
          </a:p>
          <a:p>
            <a:pPr marL="622300" indent="-514350">
              <a:spcAft>
                <a:spcPts val="600"/>
              </a:spcAft>
              <a:buClrTx/>
              <a:buFont typeface="Trebuchet MS" pitchFamily="34" charset="0"/>
              <a:buAutoNum type="arabicParenR"/>
            </a:pP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ในกรณีที่หลักฐานประกอบซึ่งเป็นเอกสารทางราชการยังไม่เรียบร้อย ผู้มีสิทธิจะต้องดำเนินการให้แล้วเสร็จก่อน จึงจะสามารถใช้สิทธิได้</a:t>
            </a:r>
            <a:endParaRPr lang="en-US" b="1" smtClean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/>
          <a:srcRect b="1488"/>
          <a:stretch>
            <a:fillRect/>
          </a:stretch>
        </p:blipFill>
        <p:spPr bwMode="auto">
          <a:xfrm>
            <a:off x="539750" y="1989138"/>
            <a:ext cx="8135938" cy="43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363538" y="765175"/>
            <a:ext cx="83121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3600"/>
              <a:t>เข้าใช้งานโดยไปที่ </a:t>
            </a:r>
            <a:r>
              <a:rPr lang="en-US" sz="3600">
                <a:hlinkClick r:id="rId3"/>
              </a:rPr>
              <a:t>www.nhso.go.th</a:t>
            </a:r>
            <a:r>
              <a:rPr lang="en-US" sz="3600"/>
              <a:t> </a:t>
            </a:r>
            <a:endParaRPr lang="th-TH" sz="3600"/>
          </a:p>
          <a:p>
            <a:pPr algn="ctr"/>
            <a:r>
              <a:rPr lang="th-TH" sz="3600"/>
              <a:t>เลือกบริการออนไลน์</a:t>
            </a:r>
          </a:p>
        </p:txBody>
      </p:sp>
      <p:sp>
        <p:nvSpPr>
          <p:cNvPr id="4" name="ลูกศรลง 3"/>
          <p:cNvSpPr/>
          <p:nvPr/>
        </p:nvSpPr>
        <p:spPr>
          <a:xfrm rot="1751394">
            <a:off x="8128000" y="4746625"/>
            <a:ext cx="611188" cy="865188"/>
          </a:xfrm>
          <a:prstGeom prst="downArrow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638" y="908050"/>
            <a:ext cx="4610100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179388" y="1196975"/>
            <a:ext cx="3600450" cy="273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36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โปรแกรมจะอยู่ที่</a:t>
            </a:r>
          </a:p>
          <a:p>
            <a:pPr algn="ctr"/>
            <a:r>
              <a:rPr lang="th-TH" sz="36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หมวดงานทะเบียน</a:t>
            </a:r>
          </a:p>
          <a:p>
            <a:pPr algn="ctr"/>
            <a:r>
              <a:rPr lang="th-TH" sz="36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เลือก </a:t>
            </a:r>
          </a:p>
          <a:p>
            <a:pPr algn="ctr"/>
            <a:r>
              <a:rPr lang="th-TH" sz="3200" u="sng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หัวข้องานลงทะเบียนของอปท.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628775"/>
            <a:ext cx="8589963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971550" y="692150"/>
            <a:ext cx="48148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3600"/>
              <a:t>หน้าจอการเข้าใช้งานของนายทะเบียน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413"/>
            <a:ext cx="9067800" cy="558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ชื่อเรื่อง 3"/>
          <p:cNvSpPr>
            <a:spLocks noGrp="1"/>
          </p:cNvSpPr>
          <p:nvPr>
            <p:ph type="title"/>
          </p:nvPr>
        </p:nvSpPr>
        <p:spPr>
          <a:xfrm>
            <a:off x="323850" y="333375"/>
            <a:ext cx="8229600" cy="1068388"/>
          </a:xfrm>
        </p:spPr>
        <p:txBody>
          <a:bodyPr/>
          <a:lstStyle/>
          <a:p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การบันทึกข้อมูลผู้มีสิทธิและผู้ใช้สิทธิร่วม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89138"/>
            <a:ext cx="9144000" cy="486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179388" y="1052513"/>
            <a:ext cx="8964612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15900">
              <a:lnSpc>
                <a:spcPct val="150000"/>
              </a:lnSpc>
              <a:buFont typeface="Tahoma" pitchFamily="34" charset="0"/>
              <a:buChar char="•"/>
            </a:pPr>
            <a:r>
              <a:rPr lang="th-TH" sz="2000"/>
              <a:t> กรณีที่หน่วยงานมีการปรับเปลี่ยนข้อมูล เช่นยกฐานะจาก อบต. เป็น เทศบาล สามารถแจ้งแก้ไขข้อมูลผ่านเมนูนี้ </a:t>
            </a:r>
          </a:p>
          <a:p>
            <a:pPr marL="215900">
              <a:lnSpc>
                <a:spcPct val="150000"/>
              </a:lnSpc>
              <a:buFont typeface="Tahoma" pitchFamily="34" charset="0"/>
              <a:buChar char="•"/>
            </a:pPr>
            <a:r>
              <a:rPr lang="th-TH" sz="2000"/>
              <a:t> ข้อมูลจะได้รับการแก้ไขเมื่อ สปสช.อนุมัติแก้ไขในฐานข้อมูลแล้ว</a:t>
            </a:r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250825" y="333375"/>
            <a:ext cx="396081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4000" b="1">
                <a:latin typeface="TH SarabunPSK" pitchFamily="34" charset="-34"/>
                <a:cs typeface="TH SarabunPSK" pitchFamily="34" charset="-34"/>
              </a:rPr>
              <a:t>การแก้ไขข้อมูลหน่วยเบิก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3348038" y="5157788"/>
            <a:ext cx="1511300" cy="228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th-TH"/>
          </a:p>
        </p:txBody>
      </p:sp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250825" y="765175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4000"/>
              <a:t>การแจ้งแก้ไขข้อมูลหน่วยงาน จะต้องแนบไฟล์หลักฐานประกอบ</a:t>
            </a:r>
          </a:p>
        </p:txBody>
      </p:sp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557338"/>
            <a:ext cx="8493125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ลูกศรลง 4"/>
          <p:cNvSpPr/>
          <p:nvPr/>
        </p:nvSpPr>
        <p:spPr>
          <a:xfrm rot="647033">
            <a:off x="3851275" y="5157788"/>
            <a:ext cx="504825" cy="71913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6" y="1448976"/>
            <a:ext cx="8858280" cy="390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643042" y="571480"/>
            <a:ext cx="73773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 smtClean="0">
                <a:solidFill>
                  <a:schemeClr val="bg1"/>
                </a:solidFill>
              </a:rPr>
              <a:t>หน้าจอค้นหา แก้ไข</a:t>
            </a:r>
            <a:r>
              <a:rPr lang="en-US" sz="4000" b="1" dirty="0" smtClean="0">
                <a:solidFill>
                  <a:schemeClr val="bg1"/>
                </a:solidFill>
              </a:rPr>
              <a:t>/</a:t>
            </a:r>
            <a:r>
              <a:rPr lang="th-TH" sz="4000" b="1" dirty="0">
                <a:solidFill>
                  <a:schemeClr val="bg1"/>
                </a:solidFill>
              </a:rPr>
              <a:t>(</a:t>
            </a:r>
            <a:r>
              <a:rPr lang="th-TH" sz="4000" b="1" dirty="0" smtClean="0">
                <a:solidFill>
                  <a:schemeClr val="bg1"/>
                </a:solidFill>
              </a:rPr>
              <a:t>ลบข้อมูลก่อนการประมวลผล)</a:t>
            </a:r>
            <a:endParaRPr lang="th-TH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85794"/>
            <a:ext cx="8793450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857356" y="214290"/>
            <a:ext cx="63642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solidFill>
                  <a:schemeClr val="bg1"/>
                </a:solidFill>
              </a:rPr>
              <a:t>หน้าจอแสดงรายละเอียดเมื่อกดปุ่ม </a:t>
            </a:r>
            <a:r>
              <a:rPr lang="en-US" sz="3600" b="1" dirty="0" smtClean="0">
                <a:solidFill>
                  <a:schemeClr val="bg1"/>
                </a:solidFill>
              </a:rPr>
              <a:t>Icon </a:t>
            </a:r>
            <a:r>
              <a:rPr lang="th-TH" sz="3600" b="1" dirty="0" smtClean="0">
                <a:solidFill>
                  <a:schemeClr val="bg1"/>
                </a:solidFill>
              </a:rPr>
              <a:t>แก้ไข</a:t>
            </a:r>
            <a:endParaRPr lang="th-TH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062021"/>
            <a:ext cx="8934456" cy="3888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592384" y="357166"/>
            <a:ext cx="54874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b="1" dirty="0" smtClean="0">
                <a:solidFill>
                  <a:schemeClr val="bg1"/>
                </a:solidFill>
              </a:rPr>
              <a:t>หน้าจอค้นหา แจ้งข้อมูลผู้หมดสิทธิ</a:t>
            </a:r>
            <a:endParaRPr lang="th-TH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8721889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643306" y="642918"/>
            <a:ext cx="32704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5400" b="1" dirty="0" smtClean="0">
                <a:solidFill>
                  <a:schemeClr val="bg1"/>
                </a:solidFill>
              </a:rPr>
              <a:t>หน้าจอปลดสิทธิ</a:t>
            </a:r>
            <a:endParaRPr lang="th-TH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ชื่อเรื่อง 2"/>
          <p:cNvSpPr>
            <a:spLocks noGrp="1"/>
          </p:cNvSpPr>
          <p:nvPr>
            <p:ph type="title"/>
          </p:nvPr>
        </p:nvSpPr>
        <p:spPr>
          <a:xfrm>
            <a:off x="0" y="476250"/>
            <a:ext cx="8229600" cy="522288"/>
          </a:xfrm>
        </p:spPr>
        <p:txBody>
          <a:bodyPr/>
          <a:lstStyle/>
          <a:p>
            <a:r>
              <a:rPr lang="th-TH" sz="28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รายงานผู้มีสิทธิแยกตามรายเขต</a:t>
            </a:r>
          </a:p>
        </p:txBody>
      </p:sp>
      <p:pic>
        <p:nvPicPr>
          <p:cNvPr id="19459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52513"/>
            <a:ext cx="9144000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สี่เหลี่ยมผืนผ้า 8"/>
          <p:cNvSpPr/>
          <p:nvPr/>
        </p:nvSpPr>
        <p:spPr>
          <a:xfrm>
            <a:off x="4572000" y="5732463"/>
            <a:ext cx="1511300" cy="2159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pic>
        <p:nvPicPr>
          <p:cNvPr id="19461" name="รูปภาพ 4" descr="STARC007.W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475" y="3789363"/>
            <a:ext cx="215900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รูปภาพ 5" descr="STARC007.W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0" y="5445125"/>
            <a:ext cx="2159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รูปภาพ 6" descr="STARC007.W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0" y="5302250"/>
            <a:ext cx="21590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ชื่อเรื่อง 3"/>
          <p:cNvSpPr>
            <a:spLocks noGrp="1"/>
          </p:cNvSpPr>
          <p:nvPr>
            <p:ph type="ctrTitle"/>
          </p:nvPr>
        </p:nvSpPr>
        <p:spPr>
          <a:xfrm>
            <a:off x="457200" y="2401888"/>
            <a:ext cx="8458200" cy="1470025"/>
          </a:xfrm>
        </p:spPr>
        <p:txBody>
          <a:bodyPr/>
          <a:lstStyle/>
          <a:p>
            <a:pPr marL="750888" indent="-742950">
              <a:lnSpc>
                <a:spcPct val="150000"/>
              </a:lnSpc>
            </a:pPr>
            <a:r>
              <a:rPr lang="th-TH" sz="5400" b="1" smtClean="0">
                <a:latin typeface="TH SarabunPSK" pitchFamily="34" charset="-34"/>
                <a:cs typeface="TH SarabunPSK" pitchFamily="34" charset="-34"/>
              </a:rPr>
              <a:t>การใช้สิทธิเมื่อเข้ารับการรักษา</a:t>
            </a:r>
          </a:p>
        </p:txBody>
      </p:sp>
      <p:sp>
        <p:nvSpPr>
          <p:cNvPr id="6" name="วงรี 5"/>
          <p:cNvSpPr/>
          <p:nvPr/>
        </p:nvSpPr>
        <p:spPr>
          <a:xfrm>
            <a:off x="3851275" y="765175"/>
            <a:ext cx="1081088" cy="1150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dirty="0"/>
              <a:t>2</a:t>
            </a:r>
            <a:endParaRPr lang="th-TH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ชื่อเรื่อง 1"/>
          <p:cNvSpPr>
            <a:spLocks noGrp="1"/>
          </p:cNvSpPr>
          <p:nvPr>
            <p:ph type="title"/>
          </p:nvPr>
        </p:nvSpPr>
        <p:spPr>
          <a:xfrm>
            <a:off x="323850" y="0"/>
            <a:ext cx="8229600" cy="908050"/>
          </a:xfrm>
        </p:spPr>
        <p:txBody>
          <a:bodyPr/>
          <a:lstStyle/>
          <a:p>
            <a:pPr algn="ctr"/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การตรวจสอบสิทธิเพื่อเข้ารับบริการของอปท.</a:t>
            </a:r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</p:nvPr>
        </p:nvGraphicFramePr>
        <p:xfrm>
          <a:off x="0" y="927100"/>
          <a:ext cx="9144001" cy="5930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80"/>
                <a:gridCol w="2273985"/>
                <a:gridCol w="3270631"/>
                <a:gridCol w="1907705"/>
              </a:tblGrid>
              <a:tr h="1447817"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ประเภท</a:t>
                      </a:r>
                    </a:p>
                    <a:p>
                      <a:pPr algn="ctr"/>
                      <a:r>
                        <a:rPr lang="th-TH" sz="3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ผู้บริการ</a:t>
                      </a:r>
                      <a:endParaRPr lang="th-TH" sz="32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หลักฐาน</a:t>
                      </a:r>
                    </a:p>
                    <a:p>
                      <a:pPr algn="ctr"/>
                      <a:r>
                        <a:rPr lang="th-TH" sz="3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ที่ใช้</a:t>
                      </a:r>
                      <a:endParaRPr lang="th-TH" sz="32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ระบบการตรวจสอบการเข้ารับบริการ</a:t>
                      </a:r>
                      <a:endParaRPr lang="th-TH" sz="32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โปรแกรม</a:t>
                      </a:r>
                    </a:p>
                    <a:p>
                      <a:pPr algn="ctr"/>
                      <a:r>
                        <a:rPr lang="th-TH" sz="3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ที่ใช้</a:t>
                      </a:r>
                      <a:endParaRPr lang="th-TH" sz="32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916213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ผู้ใหญ่สัญชาติไทย </a:t>
                      </a:r>
                      <a:r>
                        <a:rPr lang="th-TH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(</a:t>
                      </a:r>
                      <a:r>
                        <a:rPr lang="en-US" sz="2800" b="1" dirty="0" smtClean="0">
                          <a:latin typeface="TH SarabunPSK" pitchFamily="34" charset="-34"/>
                          <a:cs typeface="TH SarabunPSK" pitchFamily="34" charset="-34"/>
                        </a:rPr>
                        <a:t>&gt;15</a:t>
                      </a:r>
                      <a:r>
                        <a:rPr lang="th-TH" sz="28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ปี)</a:t>
                      </a:r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Smart card</a:t>
                      </a:r>
                      <a:endParaRPr lang="th-TH" sz="2800" b="1" dirty="0" smtClean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บัตร</a:t>
                      </a:r>
                      <a:r>
                        <a:rPr lang="th-TH" sz="2400" b="1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ปชช.</a:t>
                      </a: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รูปแบบอื่น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ตรวจสอบด้วยเลขประจำตัว</a:t>
                      </a:r>
                      <a:r>
                        <a:rPr lang="th-TH" sz="2400" b="1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ปชช.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เว็บตรวจสอบสิทธิ</a:t>
                      </a:r>
                    </a:p>
                    <a:p>
                      <a:pPr algn="ctr"/>
                      <a:r>
                        <a:rPr lang="th-TH" sz="32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 </a:t>
                      </a:r>
                      <a:r>
                        <a:rPr lang="th-TH" sz="3200" b="1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สปสช.</a:t>
                      </a:r>
                      <a:endParaRPr lang="th-TH" sz="32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anchor="ctr" anchorCtr="1"/>
                </a:tc>
              </a:tr>
              <a:tr h="860685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เด็กอายุ </a:t>
                      </a:r>
                      <a:r>
                        <a:rPr lang="en-US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7-15</a:t>
                      </a:r>
                      <a:r>
                        <a:rPr lang="th-TH" sz="24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ปี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Smart card</a:t>
                      </a:r>
                      <a:endParaRPr lang="th-TH" sz="2800" b="1" dirty="0" smtClean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สูติบัตร,</a:t>
                      </a:r>
                      <a:r>
                        <a:rPr lang="th-TH" sz="24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บัตรสุขภาพเด็ก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ตรวจสอบด้วยเลขประจำตัว</a:t>
                      </a:r>
                      <a:r>
                        <a:rPr lang="th-TH" sz="2400" b="1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ปชช.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769666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เด็กอายุ</a:t>
                      </a:r>
                      <a:r>
                        <a:rPr lang="en-US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&lt;7</a:t>
                      </a:r>
                      <a:r>
                        <a:rPr lang="en-US" sz="24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ปี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สูติบัตร</a:t>
                      </a:r>
                    </a:p>
                    <a:p>
                      <a:r>
                        <a:rPr lang="th-TH" sz="2400" b="1" baseline="0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บัตรสุขภาพเด็ก</a:t>
                      </a:r>
                      <a:endParaRPr lang="th-TH" sz="2400" b="1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ตรวจสอบด้วยเลขประจำตัว</a:t>
                      </a:r>
                      <a:r>
                        <a:rPr lang="th-TH" sz="2400" b="1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ปชช.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th-TH" sz="28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1738875"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ต่างด้าว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หลักฐานที่รัฐออกให้ เช่น </a:t>
                      </a:r>
                      <a:r>
                        <a:rPr lang="en-US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passport</a:t>
                      </a:r>
                      <a:r>
                        <a:rPr lang="en-US" sz="24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,</a:t>
                      </a:r>
                      <a:r>
                        <a:rPr lang="th-TH" sz="24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บัตรคนต่างด้าวที่รัฐไทยออกให้</a:t>
                      </a:r>
                      <a:endParaRPr lang="th-TH" sz="24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ตรวจสอบด้วยเลขประจำตัว</a:t>
                      </a:r>
                      <a:r>
                        <a:rPr lang="th-TH" sz="2400" b="1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ปชช.</a:t>
                      </a:r>
                      <a:endParaRPr lang="th-TH" sz="2400" b="1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(ถ้ามีในสนบท.</a:t>
                      </a:r>
                      <a:r>
                        <a:rPr lang="en-US" sz="24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หรือ </a:t>
                      </a:r>
                      <a:r>
                        <a:rPr lang="en-US" sz="2400" b="1" dirty="0" smtClean="0">
                          <a:latin typeface="TH SarabunPSK" pitchFamily="34" charset="-34"/>
                          <a:cs typeface="TH SarabunPSK" pitchFamily="34" charset="-34"/>
                        </a:rPr>
                        <a:t>Health security </a:t>
                      </a:r>
                      <a:r>
                        <a:rPr lang="en-US" sz="24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ID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(</a:t>
                      </a:r>
                      <a:r>
                        <a:rPr lang="th-TH" sz="20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ขึ้นต้นด้วย </a:t>
                      </a:r>
                      <a:r>
                        <a:rPr lang="en-US" sz="20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605 </a:t>
                      </a:r>
                      <a:r>
                        <a:rPr lang="th-TH" sz="20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ซึ่งออกโดย </a:t>
                      </a:r>
                      <a:r>
                        <a:rPr lang="th-TH" sz="2000" b="1" baseline="0" dirty="0" err="1" smtClean="0">
                          <a:latin typeface="TH SarabunPSK" pitchFamily="34" charset="-34"/>
                          <a:cs typeface="TH SarabunPSK" pitchFamily="34" charset="-34"/>
                        </a:rPr>
                        <a:t>สปสช.</a:t>
                      </a:r>
                      <a:r>
                        <a:rPr lang="th-TH" sz="20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)</a:t>
                      </a:r>
                      <a:br>
                        <a:rPr lang="th-TH" sz="20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</a:br>
                      <a:endParaRPr lang="en-US" sz="2400" b="1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ดาว 5 แฉก 6"/>
          <p:cNvSpPr/>
          <p:nvPr/>
        </p:nvSpPr>
        <p:spPr>
          <a:xfrm>
            <a:off x="3059113" y="2420938"/>
            <a:ext cx="288925" cy="2159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8" name="ดาว 5 แฉก 7"/>
          <p:cNvSpPr/>
          <p:nvPr/>
        </p:nvSpPr>
        <p:spPr>
          <a:xfrm>
            <a:off x="2987675" y="3357563"/>
            <a:ext cx="288925" cy="2159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9" name="ดาว 5 แฉก 8"/>
          <p:cNvSpPr/>
          <p:nvPr/>
        </p:nvSpPr>
        <p:spPr>
          <a:xfrm>
            <a:off x="2987675" y="4508500"/>
            <a:ext cx="288925" cy="2159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มุมมน 8"/>
          <p:cNvSpPr/>
          <p:nvPr/>
        </p:nvSpPr>
        <p:spPr>
          <a:xfrm>
            <a:off x="179388" y="4005263"/>
            <a:ext cx="8713787" cy="2160587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179388" y="1412875"/>
            <a:ext cx="8640762" cy="2520950"/>
          </a:xfrm>
          <a:prstGeom prst="roundRect">
            <a:avLst/>
          </a:prstGeom>
          <a:solidFill>
            <a:schemeClr val="bg1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sp>
        <p:nvSpPr>
          <p:cNvPr id="22532" name="ชื่อเรื่อง 1"/>
          <p:cNvSpPr>
            <a:spLocks noGrp="1"/>
          </p:cNvSpPr>
          <p:nvPr>
            <p:ph type="title"/>
          </p:nvPr>
        </p:nvSpPr>
        <p:spPr>
          <a:xfrm>
            <a:off x="395288" y="549275"/>
            <a:ext cx="8229600" cy="792163"/>
          </a:xfrm>
        </p:spPr>
        <p:txBody>
          <a:bodyPr/>
          <a:lstStyle/>
          <a:p>
            <a:pPr eaLnBrk="1" hangingPunct="1"/>
            <a:r>
              <a:rPr lang="th-TH" sz="4800" b="1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การขอสิทธิเบิกจ่ายตรง</a:t>
            </a:r>
          </a:p>
        </p:txBody>
      </p:sp>
      <p:sp>
        <p:nvSpPr>
          <p:cNvPr id="11267" name="ตัวยึดเนื้อหา 2"/>
          <p:cNvSpPr>
            <a:spLocks noGrp="1"/>
          </p:cNvSpPr>
          <p:nvPr>
            <p:ph idx="1"/>
          </p:nvPr>
        </p:nvSpPr>
        <p:spPr>
          <a:xfrm>
            <a:off x="250825" y="1412875"/>
            <a:ext cx="8713788" cy="4679950"/>
          </a:xfrm>
          <a:ln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pPr marL="360000" lvl="1" eaLnBrk="1" hangingPunct="1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2.1 </a:t>
            </a: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กรณีผู้ใหญ่และเด็กอายุ</a:t>
            </a:r>
            <a:r>
              <a:rPr lang="en-US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&gt;</a:t>
            </a: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7</a:t>
            </a: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ปี สามารถเข้ารับการรักษาในรพ.ของรัฐโดยไม่ต้องสำรองจ่าย หากมีข้อมูลในฐานทะเบียนสิทธิ</a:t>
            </a:r>
            <a:r>
              <a:rPr lang="th-TH" sz="2800" b="1" dirty="0" err="1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อปท.</a:t>
            </a: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แล้วเท่านั้น โดยครั้งแรกที่มารับ</a:t>
            </a:r>
          </a:p>
          <a:p>
            <a:pPr marL="360000" lvl="1" eaLnBrk="1" hangingPunct="1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			บริการ ให้นำบัตร</a:t>
            </a:r>
            <a:r>
              <a:rPr lang="th-TH" sz="2800" b="1" dirty="0" err="1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ปชช.</a:t>
            </a: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มาสมัครเพื่อลงทะเบียนเบิกจ่ายตรง</a:t>
            </a:r>
          </a:p>
          <a:p>
            <a:pPr marL="360000" lvl="1" eaLnBrk="1" hangingPunct="1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				และทำการสแกนลายพิมพ์นิ้วมือ เมื่อผ่านการ					อนุมัติ ก็สามารถใช้สิทธิจ่ายตรงในวันนั้น</a:t>
            </a:r>
          </a:p>
          <a:p>
            <a:pPr marL="360000" lvl="1" eaLnBrk="1" hangingPunct="1">
              <a:spcAft>
                <a:spcPts val="0"/>
              </a:spcAft>
              <a:buFont typeface="Georgia" pitchFamily="18" charset="0"/>
              <a:buNone/>
              <a:defRPr/>
            </a:pPr>
            <a:endParaRPr lang="th-TH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360000" lvl="1" eaLnBrk="1" hangingPunct="1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2.2 </a:t>
            </a: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กรณีของเด็กอายุต่ำกว่า </a:t>
            </a:r>
            <a:r>
              <a:rPr lang="en-US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7</a:t>
            </a: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ปี ให้ใช้สูติบัตรหรือ</a:t>
            </a:r>
            <a:r>
              <a:rPr lang="th-TH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H SarabunPSK" pitchFamily="34" charset="-34"/>
                <a:cs typeface="TH SarabunPSK" pitchFamily="34" charset="-34"/>
              </a:rPr>
              <a:t>บัตรสุขภาพเด็กที่รพ.ออกให้ เพื่อทำ</a:t>
            </a:r>
          </a:p>
          <a:p>
            <a:pPr marL="360000" lvl="1" eaLnBrk="1" hangingPunct="1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th-TH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H SarabunPSK" pitchFamily="34" charset="-34"/>
                <a:cs typeface="TH SarabunPSK" pitchFamily="34" charset="-34"/>
              </a:rPr>
              <a:t>				   เรื่องขอลงทะเบียนเบิกจ่ายตรง </a:t>
            </a: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และทำการสแกนลายพิมพ์</a:t>
            </a:r>
          </a:p>
          <a:p>
            <a:pPr marL="360000" lvl="1" eaLnBrk="1" hangingPunct="1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			      นิ้วมือ เมื่อผ่านการอนุมัติ ก็สามารถใช้สิทธิจ่ายตรงใน</a:t>
            </a:r>
          </a:p>
          <a:p>
            <a:pPr marL="360000" lvl="1" eaLnBrk="1" hangingPunct="1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				วันนั้นเช่นเดียวกับ </a:t>
            </a:r>
            <a:r>
              <a:rPr lang="en-US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2.1</a:t>
            </a:r>
            <a:endParaRPr lang="th-TH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eaLnBrk="1" hangingPunct="1">
              <a:buFont typeface="Wingdings" pitchFamily="2" charset="2"/>
              <a:buChar char="q"/>
              <a:defRPr/>
            </a:pP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" name="ตัวเชื่อมต่อตรง 3"/>
          <p:cNvCxnSpPr/>
          <p:nvPr/>
        </p:nvCxnSpPr>
        <p:spPr>
          <a:xfrm flipV="1">
            <a:off x="468313" y="1268413"/>
            <a:ext cx="38893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35" name="Picture 3" descr="SM_ID_Card_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6900" y="2492375"/>
            <a:ext cx="188595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7" descr="smart_card_read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997200"/>
            <a:ext cx="1296987" cy="862013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22537" name="Picture 2" descr="birt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4581525"/>
            <a:ext cx="1341438" cy="13604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2538" name="TextBox 12"/>
          <p:cNvSpPr txBox="1">
            <a:spLocks noChangeArrowheads="1"/>
          </p:cNvSpPr>
          <p:nvPr/>
        </p:nvSpPr>
        <p:spPr bwMode="auto">
          <a:xfrm>
            <a:off x="250825" y="6308725"/>
            <a:ext cx="8893175" cy="40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2000" b="1">
                <a:latin typeface="TH SarabunPSK" pitchFamily="34" charset="-34"/>
                <a:cs typeface="TH SarabunPSK" pitchFamily="34" charset="-34"/>
              </a:rPr>
              <a:t>ในกรณีที่ไม่สามารถสแกนลายพิมพ์นิ้วมือ  ให้หน่วยบริการระบุเหตุผลประกอบการขอสิทธิเบิกจ่ายตรงเพื่อประกอบการพิจารณา</a:t>
            </a:r>
          </a:p>
        </p:txBody>
      </p:sp>
      <p:pic>
        <p:nvPicPr>
          <p:cNvPr id="22539" name="รูปภาพ 11" descr="STARC007.WM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6165850"/>
            <a:ext cx="288925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2" descr="C:\Users\netnapis.s\Desktop\N1_เตรียมสไลด์เลขาสปสช\4_บัตรเด็ก_คนต่างด้าวนอกระบบSSS\เชน\รูปแบบบัตรวันงานราชวิถี\บัตรสุขภาพเด็ก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63713" y="5013325"/>
            <a:ext cx="1512887" cy="949325"/>
          </a:xfrm>
          <a:prstGeom prst="rect">
            <a:avLst/>
          </a:prstGeom>
          <a:noFill/>
          <a:ln w="9525">
            <a:solidFill>
              <a:schemeClr val="bg2">
                <a:lumMod val="1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ชื่อเรื่อง 4"/>
          <p:cNvSpPr>
            <a:spLocks noGrp="1"/>
          </p:cNvSpPr>
          <p:nvPr>
            <p:ph type="title"/>
          </p:nvPr>
        </p:nvSpPr>
        <p:spPr>
          <a:xfrm>
            <a:off x="1979613" y="981075"/>
            <a:ext cx="6718300" cy="1066800"/>
          </a:xfrm>
          <a:ln>
            <a:solidFill>
              <a:schemeClr val="bg2">
                <a:lumMod val="10000"/>
              </a:schemeClr>
            </a:solidFill>
            <a:prstDash val="dashDot"/>
          </a:ln>
        </p:spPr>
        <p:txBody>
          <a:bodyPr/>
          <a:lstStyle/>
          <a:p>
            <a:pPr>
              <a:defRPr/>
            </a:pPr>
            <a:r>
              <a:rPr lang="th-TH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การขอเลขอนุมัติเมื่อเข้ารับการรักษา</a:t>
            </a:r>
          </a:p>
        </p:txBody>
      </p:sp>
      <p:sp>
        <p:nvSpPr>
          <p:cNvPr id="9" name="ตัวยึดเนื้อหา 8"/>
          <p:cNvSpPr>
            <a:spLocks noGrp="1"/>
          </p:cNvSpPr>
          <p:nvPr>
            <p:ph idx="1"/>
          </p:nvPr>
        </p:nvSpPr>
        <p:spPr>
          <a:xfrm>
            <a:off x="457200" y="2249488"/>
            <a:ext cx="8229600" cy="4059237"/>
          </a:xfrm>
          <a:ln>
            <a:solidFill>
              <a:schemeClr val="bg2">
                <a:lumMod val="10000"/>
              </a:schemeClr>
            </a:solidFill>
            <a:prstDash val="dashDot"/>
          </a:ln>
        </p:spPr>
        <p:txBody>
          <a:bodyPr/>
          <a:lstStyle/>
          <a:p>
            <a:pPr>
              <a:buNone/>
              <a:defRPr/>
            </a:pPr>
            <a:r>
              <a:rPr lang="th-TH" sz="3600" b="1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	</a:t>
            </a:r>
            <a:r>
              <a:rPr lang="th-TH" sz="4400" b="1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ผู้</a:t>
            </a:r>
            <a:r>
              <a:rPr lang="th-TH" sz="3600" b="1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มีสิทธิจะต้องมีเลขอนุมัติทุกครั้งเมื่อเข้ารับการรักษาใน </a:t>
            </a:r>
            <a:endParaRPr lang="en-US" sz="3600" b="1" dirty="0" smtClean="0">
              <a:latin typeface="TH SarabunPSK" pitchFamily="34" charset="-34"/>
              <a:ea typeface="Arial Unicode MS" pitchFamily="34" charset="-128"/>
              <a:cs typeface="TH SarabunPSK" pitchFamily="34" charset="-34"/>
            </a:endParaRPr>
          </a:p>
          <a:p>
            <a:pPr>
              <a:buNone/>
              <a:defRPr/>
            </a:pPr>
            <a:r>
              <a:rPr lang="en-US" sz="3600" b="1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2</a:t>
            </a:r>
            <a:r>
              <a:rPr lang="th-TH" sz="3600" b="1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 กรณี (จนท.รพ.เป็นผู้ดำเป็นผู้ดำเนินการ)  คือ</a:t>
            </a:r>
          </a:p>
          <a:p>
            <a:pPr marL="915987" lvl="1" indent="-514350">
              <a:buClrTx/>
              <a:buFont typeface="+mj-lt"/>
              <a:buAutoNum type="arabicPeriod"/>
              <a:defRPr/>
            </a:pPr>
            <a:r>
              <a:rPr lang="th-TH" sz="3400" b="1" dirty="0" smtClean="0">
                <a:solidFill>
                  <a:schemeClr val="accent1">
                    <a:lumMod val="50000"/>
                  </a:schemeClr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กรณี</a:t>
            </a:r>
            <a:r>
              <a:rPr lang="en-US" sz="3400" b="1" dirty="0" smtClean="0">
                <a:solidFill>
                  <a:schemeClr val="accent1">
                    <a:lumMod val="50000"/>
                  </a:schemeClr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 </a:t>
            </a:r>
            <a:r>
              <a:rPr lang="th-TH" sz="3400" b="1" dirty="0" smtClean="0">
                <a:solidFill>
                  <a:schemeClr val="accent1">
                    <a:lumMod val="50000"/>
                  </a:schemeClr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อุบัติเหตุฉุกเฉิน </a:t>
            </a:r>
            <a:r>
              <a:rPr lang="th-TH" sz="3400" b="1" u="sng" dirty="0" smtClean="0">
                <a:solidFill>
                  <a:schemeClr val="accent1">
                    <a:lumMod val="50000"/>
                  </a:schemeClr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นอกรพ.ที่เคยทำเบิกจ่ายตรง</a:t>
            </a:r>
          </a:p>
          <a:p>
            <a:pPr marL="915987" lvl="1" indent="-514350">
              <a:buClrTx/>
              <a:buFont typeface="+mj-lt"/>
              <a:buAutoNum type="arabicPeriod"/>
              <a:defRPr/>
            </a:pPr>
            <a:r>
              <a:rPr lang="th-TH" sz="3400" b="1" dirty="0" smtClean="0">
                <a:solidFill>
                  <a:schemeClr val="accent1">
                    <a:lumMod val="50000"/>
                  </a:schemeClr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กรณีผู้ป่วยในทุกครั้ง</a:t>
            </a:r>
          </a:p>
          <a:p>
            <a:pPr marL="623887" indent="-514350">
              <a:buFont typeface="Georgia" pitchFamily="18" charset="0"/>
              <a:buNone/>
              <a:defRPr/>
            </a:pPr>
            <a:r>
              <a:rPr lang="th-TH" sz="3600" b="1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 	ทั้งนี้ เพื่อลดภาระในการที่ผู้มีสิทธิต้องเสียเวลาไปทำเรื่องเบิกจ่ายตรงหลายๆรพ.โดยไม่จำเป็น แต่ควรแนะนำให้เลือกลงทะเบียนจ่ายตรงในรพ.ที่ไปรักษาประจำหรือรพ.ใกล้บ้าน</a:t>
            </a:r>
          </a:p>
        </p:txBody>
      </p:sp>
      <p:grpSp>
        <p:nvGrpSpPr>
          <p:cNvPr id="23556" name="Group 16"/>
          <p:cNvGrpSpPr>
            <a:grpSpLocks/>
          </p:cNvGrpSpPr>
          <p:nvPr/>
        </p:nvGrpSpPr>
        <p:grpSpPr bwMode="auto">
          <a:xfrm>
            <a:off x="512763" y="836613"/>
            <a:ext cx="1179512" cy="1346200"/>
            <a:chOff x="7015618" y="1872090"/>
            <a:chExt cx="1995046" cy="2209361"/>
          </a:xfrm>
        </p:grpSpPr>
        <p:pic>
          <p:nvPicPr>
            <p:cNvPr id="23558" name="Picture 8" descr="http://www.veryicon.com/icon/png/Avatar/People/People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015618" y="1872090"/>
              <a:ext cx="1995046" cy="1995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59" name="Picture 10" descr="http://icons.iconarchive.com/icons/icons-land/vista-people/256/Age-Child-Female-Light-icon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429520" y="2857496"/>
              <a:ext cx="1223954" cy="1223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ดาว 5 แฉก 12"/>
          <p:cNvSpPr/>
          <p:nvPr/>
        </p:nvSpPr>
        <p:spPr>
          <a:xfrm>
            <a:off x="539750" y="4652963"/>
            <a:ext cx="503238" cy="504825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ชื่อเรื่อง 4"/>
          <p:cNvSpPr>
            <a:spLocks noGrp="1"/>
          </p:cNvSpPr>
          <p:nvPr>
            <p:ph type="title"/>
          </p:nvPr>
        </p:nvSpPr>
        <p:spPr>
          <a:xfrm>
            <a:off x="0" y="333375"/>
            <a:ext cx="9144000" cy="809625"/>
          </a:xfrm>
        </p:spPr>
        <p:txBody>
          <a:bodyPr/>
          <a:lstStyle/>
          <a:p>
            <a:r>
              <a:rPr lang="th-TH" sz="32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ระบบที่สำคัญของ </a:t>
            </a:r>
            <a:r>
              <a:rPr lang="en-US" sz="320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NHSO client</a:t>
            </a:r>
            <a:endParaRPr lang="th-TH" sz="320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5538"/>
            <a:ext cx="9144000" cy="573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คำบรรยายภาพแบบเส้น 1 5"/>
          <p:cNvSpPr/>
          <p:nvPr/>
        </p:nvSpPr>
        <p:spPr>
          <a:xfrm>
            <a:off x="2627313" y="1773238"/>
            <a:ext cx="4824412" cy="1439862"/>
          </a:xfrm>
          <a:prstGeom prst="borderCallout1">
            <a:avLst>
              <a:gd name="adj1" fmla="val 33190"/>
              <a:gd name="adj2" fmla="val -581"/>
              <a:gd name="adj3" fmla="val 2417"/>
              <a:gd name="adj4" fmla="val -2512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2800" b="1" u="sng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ระบบขอเลขอนุมัติการเข้ารับบริการ 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ใช้กรณี</a:t>
            </a:r>
          </a:p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- AE 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นอกหน่วยเบิกจ่ายตรง</a:t>
            </a:r>
          </a:p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-  IP 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ทุกกรณี</a:t>
            </a:r>
          </a:p>
        </p:txBody>
      </p:sp>
      <p:sp>
        <p:nvSpPr>
          <p:cNvPr id="7" name="คำบรรยายภาพแบบเส้น 1 6"/>
          <p:cNvSpPr/>
          <p:nvPr/>
        </p:nvSpPr>
        <p:spPr>
          <a:xfrm>
            <a:off x="2555875" y="3357563"/>
            <a:ext cx="4679950" cy="1295400"/>
          </a:xfrm>
          <a:prstGeom prst="borderCallout1">
            <a:avLst>
              <a:gd name="adj1" fmla="val 33190"/>
              <a:gd name="adj2" fmla="val -581"/>
              <a:gd name="adj3" fmla="val -87818"/>
              <a:gd name="adj4" fmla="val -3812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u="sng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ระบบเบิกจ่ายตรง 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ใช้กรณี</a:t>
            </a:r>
          </a:p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2800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ลงทะเบียนเพื่อเบิกจ่ายตรง</a:t>
            </a:r>
            <a:r>
              <a:rPr lang="th-TH" sz="2800" dirty="0" err="1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กับสปสช.</a:t>
            </a:r>
            <a:endParaRPr lang="th-TH" sz="28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771775" y="5589588"/>
            <a:ext cx="863600" cy="287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ชื่อเรื่อง 1"/>
          <p:cNvSpPr>
            <a:spLocks noGrp="1"/>
          </p:cNvSpPr>
          <p:nvPr>
            <p:ph type="title"/>
          </p:nvPr>
        </p:nvSpPr>
        <p:spPr>
          <a:xfrm>
            <a:off x="1403350" y="0"/>
            <a:ext cx="5364163" cy="836613"/>
          </a:xfrm>
        </p:spPr>
        <p:txBody>
          <a:bodyPr/>
          <a:lstStyle/>
          <a:p>
            <a:pPr algn="ctr"/>
            <a:r>
              <a:rPr lang="th-TH" sz="6600" b="1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</a:t>
            </a:r>
            <a:r>
              <a:rPr lang="th-TH" sz="4800" b="1" smtClean="0">
                <a:latin typeface="TH SarabunPSK" pitchFamily="34" charset="-34"/>
                <a:cs typeface="TH SarabunPSK" pitchFamily="34" charset="-34"/>
              </a:rPr>
              <a:t>รุประบบที่ใช้ในงานทะเบียน</a:t>
            </a:r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</p:nvPr>
        </p:nvGraphicFramePr>
        <p:xfrm>
          <a:off x="0" y="1125538"/>
          <a:ext cx="9143999" cy="6084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023120"/>
                <a:gridCol w="1476672"/>
                <a:gridCol w="1986607"/>
                <a:gridCol w="1828800"/>
              </a:tblGrid>
              <a:tr h="984515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โปรแกรม</a:t>
                      </a:r>
                      <a:endParaRPr lang="th-TH" sz="20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 anchorCtr="1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ระบบที่</a:t>
                      </a:r>
                    </a:p>
                    <a:p>
                      <a:pPr algn="ctr"/>
                      <a:r>
                        <a:rPr lang="th-TH" sz="20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ให้บริการ</a:t>
                      </a:r>
                      <a:endParaRPr lang="th-TH" sz="20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 anchorCtr="1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การพิสูจน์</a:t>
                      </a:r>
                      <a:endParaRPr lang="en-US" sz="2000" baseline="0" dirty="0" smtClean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 anchorCtr="1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user</a:t>
                      </a:r>
                      <a:endParaRPr lang="th-TH" sz="2000" dirty="0" smtClean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ctr"/>
                      <a:r>
                        <a:rPr lang="th-TH" sz="20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ของระบบ</a:t>
                      </a:r>
                      <a:endParaRPr lang="en-US" sz="2000" baseline="0" dirty="0" smtClean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 anchorCtr="1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การบริหาร</a:t>
                      </a:r>
                      <a:endParaRPr lang="en-US" sz="2000" dirty="0" smtClean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ctr"/>
                      <a:r>
                        <a:rPr lang="en-US" sz="20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user name</a:t>
                      </a:r>
                      <a:endParaRPr lang="th-TH" sz="20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 anchorCtr="1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9590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web</a:t>
                      </a:r>
                      <a:r>
                        <a:rPr lang="th-TH" sz="16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ลงทะเบียน</a:t>
                      </a:r>
                      <a:r>
                        <a:rPr lang="th-TH" sz="1600" baseline="0" dirty="0" err="1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อปท.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-</a:t>
                      </a:r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ลงทะเบียนผู้มีสิทธิ</a:t>
                      </a:r>
                      <a:r>
                        <a:rPr lang="th-TH" sz="1600" dirty="0" err="1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อปท.</a:t>
                      </a:r>
                      <a:endParaRPr lang="en-US" sz="1600" dirty="0" smtClean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ctr"/>
                      <a:r>
                        <a:rPr lang="en-US" sz="160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-</a:t>
                      </a:r>
                      <a:r>
                        <a:rPr lang="th-TH" sz="160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ส่ง</a:t>
                      </a:r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เบิกใบเสร็จ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Tx/>
                        <a:buChar char="-"/>
                      </a:pPr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Identify</a:t>
                      </a:r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with</a:t>
                      </a:r>
                      <a:r>
                        <a:rPr lang="en-US" sz="16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PID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en-US" sz="16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th-TH" sz="16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หลักฐานใบเสร็จ</a:t>
                      </a:r>
                    </a:p>
                    <a:p>
                      <a:pPr algn="ctr"/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เจ้าหน้าที่หน่วยเบิกของ</a:t>
                      </a:r>
                      <a:r>
                        <a:rPr lang="th-TH" sz="1600" dirty="0" err="1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อปท.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สาขาเขต</a:t>
                      </a:r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/</a:t>
                      </a:r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ศูนย์ทะเบียน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(Hybrid)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</a:tr>
              <a:tr h="121568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NHSO client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ลงทะเบียนจ่ายตรง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Autheticate</a:t>
                      </a:r>
                      <a:endParaRPr lang="th-TH" sz="1600" dirty="0" smtClean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With</a:t>
                      </a:r>
                      <a:r>
                        <a:rPr lang="en-US" sz="16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</a:p>
                    <a:p>
                      <a:pPr algn="ctr"/>
                      <a:r>
                        <a:rPr lang="en-US" sz="16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finger print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err="1" smtClean="0">
                          <a:solidFill>
                            <a:srgbClr val="C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จนท.</a:t>
                      </a:r>
                      <a:r>
                        <a:rPr lang="th-TH" sz="1600" dirty="0" smtClean="0">
                          <a:solidFill>
                            <a:srgbClr val="C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งานประกันฯ</a:t>
                      </a:r>
                    </a:p>
                    <a:p>
                      <a:pPr algn="ctr"/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ของรพ.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สาขาเขต</a:t>
                      </a:r>
                      <a:endParaRPr lang="en-US" sz="1600" dirty="0" smtClean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</a:t>
                      </a:r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ผ่าน</a:t>
                      </a:r>
                      <a:r>
                        <a:rPr lang="en-US" sz="16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data center)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</a:tr>
              <a:tr h="11888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NHSO client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การขอเลขอนุมัติ</a:t>
                      </a:r>
                    </a:p>
                    <a:p>
                      <a:pPr algn="ctr"/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(เฉพาะกรณี</a:t>
                      </a:r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AE</a:t>
                      </a:r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นอกหน่วยจ่ายตรง</a:t>
                      </a:r>
                    </a:p>
                    <a:p>
                      <a:pPr algn="ctr"/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ผู้ป่วยในทุกราย)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Identify</a:t>
                      </a:r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with</a:t>
                      </a:r>
                      <a:r>
                        <a:rPr lang="en-US" sz="16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PID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err="1" smtClean="0">
                          <a:solidFill>
                            <a:srgbClr val="C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จนท.</a:t>
                      </a:r>
                      <a:r>
                        <a:rPr lang="th-TH" sz="1600" dirty="0" smtClean="0">
                          <a:solidFill>
                            <a:srgbClr val="C00000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งานประกันฯ</a:t>
                      </a:r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หรือ</a:t>
                      </a:r>
                      <a:r>
                        <a:rPr lang="th-TH" sz="1600" dirty="0" err="1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จนท.</a:t>
                      </a:r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ตรวจสอบสิทธิ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ของรพ.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สาขาเขต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</a:t>
                      </a:r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ผ่าน</a:t>
                      </a:r>
                      <a:r>
                        <a:rPr lang="en-US" sz="16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data center)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</a:tr>
              <a:tr h="13852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Web</a:t>
                      </a:r>
                      <a:r>
                        <a:rPr lang="en-US" sz="16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UC</a:t>
                      </a:r>
                      <a:r>
                        <a:rPr lang="en-US" sz="16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Search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</a:t>
                      </a:r>
                      <a:r>
                        <a:rPr lang="th-TH" sz="16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เว็บตรวจสอบ</a:t>
                      </a:r>
                      <a:r>
                        <a:rPr lang="th-TH" sz="1600" baseline="0" dirty="0" err="1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สิทธิสปสช.</a:t>
                      </a:r>
                      <a:r>
                        <a:rPr lang="th-TH" sz="16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)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ตรวจสอบสิทธิ</a:t>
                      </a:r>
                    </a:p>
                    <a:p>
                      <a:pPr algn="ctr"/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เมื่อเข้ารับบริการ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Identify</a:t>
                      </a:r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with</a:t>
                      </a:r>
                      <a:r>
                        <a:rPr lang="en-US" sz="16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PID</a:t>
                      </a:r>
                      <a:endParaRPr lang="th-TH" sz="1600" dirty="0" smtClean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  <a:p>
                      <a:pPr algn="ctr"/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err="1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จนท.</a:t>
                      </a:r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ตรวจสอบสิทธิ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ของรพ.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สาขาเขต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</a:t>
                      </a:r>
                      <a:r>
                        <a:rPr lang="th-TH" sz="16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ผ่าน</a:t>
                      </a:r>
                      <a:r>
                        <a:rPr lang="en-US" sz="16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data center)</a:t>
                      </a:r>
                      <a:endParaRPr lang="th-TH" sz="16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7" name="Rectangle 3"/>
          <p:cNvSpPr>
            <a:spLocks/>
          </p:cNvSpPr>
          <p:nvPr/>
        </p:nvSpPr>
        <p:spPr bwMode="auto">
          <a:xfrm>
            <a:off x="304800" y="838200"/>
            <a:ext cx="1295400" cy="5029200"/>
          </a:xfrm>
          <a:prstGeom prst="rect">
            <a:avLst/>
          </a:prstGeom>
          <a:noFill/>
          <a:ln w="57150">
            <a:solidFill>
              <a:srgbClr val="FF3300"/>
            </a:solidFill>
            <a:prstDash val="sysDot"/>
            <a:miter lim="800000"/>
            <a:headEnd/>
            <a:tailEnd/>
          </a:ln>
          <a:effectLst>
            <a:outerShdw dist="38100" algn="ctr" rotWithShape="0">
              <a:schemeClr val="bg2">
                <a:alpha val="50000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 sz="1400">
              <a:latin typeface="Arial" charset="0"/>
            </a:endParaRPr>
          </a:p>
        </p:txBody>
      </p:sp>
      <p:sp>
        <p:nvSpPr>
          <p:cNvPr id="2056" name="Rectangle 18"/>
          <p:cNvSpPr>
            <a:spLocks/>
          </p:cNvSpPr>
          <p:nvPr/>
        </p:nvSpPr>
        <p:spPr bwMode="auto">
          <a:xfrm>
            <a:off x="6443663" y="4076700"/>
            <a:ext cx="1054100" cy="1581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b="1" dirty="0">
                <a:solidFill>
                  <a:srgbClr val="FF0000"/>
                </a:solidFill>
              </a:rPr>
              <a:t>Data</a:t>
            </a:r>
          </a:p>
          <a:p>
            <a:pPr algn="ctr">
              <a:defRPr/>
            </a:pPr>
            <a:r>
              <a:rPr lang="en-US" sz="1200" b="1" dirty="0">
                <a:solidFill>
                  <a:srgbClr val="FF0000"/>
                </a:solidFill>
              </a:rPr>
              <a:t>Warehouse</a:t>
            </a:r>
          </a:p>
          <a:p>
            <a:pPr algn="ctr">
              <a:defRPr/>
            </a:pPr>
            <a:endParaRPr lang="en-US" sz="1100" dirty="0"/>
          </a:p>
          <a:p>
            <a:pPr algn="ctr">
              <a:defRPr/>
            </a:pPr>
            <a:endParaRPr lang="th-TH" sz="1100" dirty="0"/>
          </a:p>
          <a:p>
            <a:pPr marL="39688" algn="ctr">
              <a:buClr>
                <a:srgbClr val="000000"/>
              </a:buClr>
              <a:buSzPct val="100000"/>
              <a:defRPr/>
            </a:pPr>
            <a:r>
              <a:rPr lang="th-TH" sz="1100" b="1" dirty="0">
                <a:cs typeface="Tahoma" pitchFamily="34" charset="0"/>
                <a:sym typeface="Lucida Grande"/>
              </a:rPr>
              <a:t>ดึงข้อมูลจาก </a:t>
            </a:r>
            <a:r>
              <a:rPr lang="en-US" sz="1100" b="1" dirty="0">
                <a:cs typeface="Tahoma" pitchFamily="34" charset="0"/>
                <a:sym typeface="Lucida Grande"/>
              </a:rPr>
              <a:t>SAP </a:t>
            </a:r>
            <a:r>
              <a:rPr lang="th-TH" sz="1100" b="1" dirty="0">
                <a:cs typeface="Tahoma" pitchFamily="34" charset="0"/>
                <a:sym typeface="Lucida Grande"/>
              </a:rPr>
              <a:t>และประมวลผลทุกคืน</a:t>
            </a:r>
          </a:p>
        </p:txBody>
      </p:sp>
      <p:sp>
        <p:nvSpPr>
          <p:cNvPr id="2057" name="Rectangle 19"/>
          <p:cNvSpPr>
            <a:spLocks/>
          </p:cNvSpPr>
          <p:nvPr/>
        </p:nvSpPr>
        <p:spPr bwMode="auto">
          <a:xfrm>
            <a:off x="7772400" y="4114800"/>
            <a:ext cx="1142999" cy="17526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39688">
              <a:buClr>
                <a:srgbClr val="000000"/>
              </a:buClr>
              <a:buSzPct val="100000"/>
              <a:defRPr/>
            </a:pPr>
            <a:r>
              <a:rPr lang="en-US" sz="1100" b="1" dirty="0">
                <a:solidFill>
                  <a:srgbClr val="FF0000"/>
                </a:solidFill>
                <a:latin typeface="Tahoma" pitchFamily="34" charset="0"/>
                <a:cs typeface="Tahoma" pitchFamily="34" charset="0"/>
                <a:sym typeface="Lucida Grande" charset="0"/>
              </a:rPr>
              <a:t>1. </a:t>
            </a:r>
            <a:r>
              <a:rPr lang="th-TH" sz="1100" b="1" dirty="0">
                <a:solidFill>
                  <a:srgbClr val="FF0000"/>
                </a:solidFill>
                <a:latin typeface="Tahoma" pitchFamily="34" charset="0"/>
                <a:cs typeface="Tahoma" pitchFamily="34" charset="0"/>
                <a:sym typeface="Lucida Grande" charset="0"/>
              </a:rPr>
              <a:t>รับเงินโอน </a:t>
            </a:r>
          </a:p>
          <a:p>
            <a:pPr marL="39688">
              <a:buClr>
                <a:srgbClr val="000000"/>
              </a:buClr>
              <a:buSzPct val="100000"/>
              <a:defRPr/>
            </a:pPr>
            <a:r>
              <a:rPr lang="en-US" sz="1100" b="1" dirty="0">
                <a:solidFill>
                  <a:srgbClr val="003399"/>
                </a:solidFill>
                <a:latin typeface="Tahoma" pitchFamily="34" charset="0"/>
                <a:cs typeface="Tahoma" pitchFamily="34" charset="0"/>
                <a:sym typeface="Lucida Grande" charset="0"/>
              </a:rPr>
              <a:t>2. </a:t>
            </a:r>
            <a:r>
              <a:rPr lang="th-TH" sz="1100" b="1" dirty="0">
                <a:solidFill>
                  <a:srgbClr val="003399"/>
                </a:solidFill>
                <a:latin typeface="Tahoma" pitchFamily="34" charset="0"/>
                <a:cs typeface="Tahoma" pitchFamily="34" charset="0"/>
                <a:sym typeface="Lucida Grande" charset="0"/>
              </a:rPr>
              <a:t>รับรายงานการโอนเงิน</a:t>
            </a:r>
            <a:r>
              <a:rPr lang="en-US" sz="1100" b="1" dirty="0">
                <a:solidFill>
                  <a:srgbClr val="003399"/>
                </a:solidFill>
                <a:latin typeface="Tahoma" pitchFamily="34" charset="0"/>
                <a:cs typeface="Tahoma" pitchFamily="34" charset="0"/>
                <a:sym typeface="Lucida Grande" charset="0"/>
              </a:rPr>
              <a:t> </a:t>
            </a:r>
            <a:r>
              <a:rPr lang="th-TH" sz="1100" b="1" dirty="0">
                <a:solidFill>
                  <a:srgbClr val="003399"/>
                </a:solidFill>
                <a:latin typeface="Tahoma" pitchFamily="34" charset="0"/>
                <a:cs typeface="Tahoma" pitchFamily="34" charset="0"/>
                <a:sym typeface="Lucida Grande" charset="0"/>
              </a:rPr>
              <a:t>ผ่าน </a:t>
            </a:r>
            <a:r>
              <a:rPr lang="en-US" sz="1100" b="1" dirty="0">
                <a:solidFill>
                  <a:srgbClr val="003399"/>
                </a:solidFill>
                <a:latin typeface="Tahoma" pitchFamily="34" charset="0"/>
                <a:cs typeface="Tahoma" pitchFamily="34" charset="0"/>
                <a:sym typeface="Lucida Grande" charset="0"/>
              </a:rPr>
              <a:t>website</a:t>
            </a:r>
            <a:endParaRPr lang="th-TH" sz="1100" b="1" dirty="0">
              <a:solidFill>
                <a:srgbClr val="003399"/>
              </a:solidFill>
              <a:latin typeface="Tahoma" pitchFamily="34" charset="0"/>
              <a:cs typeface="Tahoma" pitchFamily="34" charset="0"/>
              <a:sym typeface="Lucida Grande" charset="0"/>
            </a:endParaRPr>
          </a:p>
          <a:p>
            <a:pPr marL="39688">
              <a:buClr>
                <a:srgbClr val="000000"/>
              </a:buClr>
              <a:buSzPct val="100000"/>
              <a:defRPr/>
            </a:pPr>
            <a:r>
              <a:rPr lang="en-US" sz="1100" b="1" dirty="0">
                <a:solidFill>
                  <a:srgbClr val="003399"/>
                </a:solidFill>
                <a:latin typeface="Tahoma" pitchFamily="34" charset="0"/>
                <a:cs typeface="Tahoma" pitchFamily="34" charset="0"/>
                <a:sym typeface="Lucida Grande" charset="0"/>
              </a:rPr>
              <a:t>3. </a:t>
            </a:r>
            <a:r>
              <a:rPr lang="th-TH" sz="1100" b="1" dirty="0">
                <a:solidFill>
                  <a:srgbClr val="003399"/>
                </a:solidFill>
                <a:latin typeface="Tahoma" pitchFamily="34" charset="0"/>
                <a:cs typeface="Tahoma" pitchFamily="34" charset="0"/>
                <a:sym typeface="Lucida Grande" charset="0"/>
              </a:rPr>
              <a:t>รับข้อมูลแจ้งโอนเงินผ่านระบบ </a:t>
            </a:r>
            <a:r>
              <a:rPr lang="en-US" sz="1100" b="1" dirty="0">
                <a:solidFill>
                  <a:srgbClr val="003399"/>
                </a:solidFill>
                <a:latin typeface="Tahoma" pitchFamily="34" charset="0"/>
                <a:cs typeface="Tahoma" pitchFamily="34" charset="0"/>
                <a:sym typeface="Lucida Grande" charset="0"/>
              </a:rPr>
              <a:t> SMS</a:t>
            </a:r>
            <a:r>
              <a:rPr lang="th-TH" sz="1100" b="1" dirty="0">
                <a:solidFill>
                  <a:srgbClr val="003399"/>
                </a:solidFill>
                <a:latin typeface="Tahoma" pitchFamily="34" charset="0"/>
                <a:cs typeface="Tahoma" pitchFamily="34" charset="0"/>
                <a:sym typeface="Lucida Grande" charset="0"/>
              </a:rPr>
              <a:t> (กรณีแจ้งขอรับ)</a:t>
            </a:r>
          </a:p>
          <a:p>
            <a:pPr marL="39688">
              <a:buClr>
                <a:srgbClr val="000000"/>
              </a:buClr>
              <a:buSzPct val="100000"/>
              <a:defRPr/>
            </a:pPr>
            <a:r>
              <a:rPr lang="en-US" sz="1100" b="1" dirty="0">
                <a:solidFill>
                  <a:srgbClr val="003399"/>
                </a:solidFill>
                <a:latin typeface="Tahoma" pitchFamily="34" charset="0"/>
                <a:cs typeface="Tahoma" pitchFamily="34" charset="0"/>
                <a:sym typeface="Lucida Grande" charset="0"/>
              </a:rPr>
              <a:t>4. Statement </a:t>
            </a:r>
            <a:r>
              <a:rPr lang="th-TH" sz="1100" b="1" dirty="0">
                <a:solidFill>
                  <a:srgbClr val="003399"/>
                </a:solidFill>
                <a:latin typeface="Tahoma" pitchFamily="34" charset="0"/>
                <a:cs typeface="Tahoma" pitchFamily="34" charset="0"/>
                <a:sym typeface="Lucida Grande" charset="0"/>
              </a:rPr>
              <a:t>(รายไตรมาส)</a:t>
            </a:r>
            <a:endParaRPr lang="en-US" sz="1100" b="1" dirty="0">
              <a:solidFill>
                <a:srgbClr val="003399"/>
              </a:solidFill>
              <a:latin typeface="Tahoma" pitchFamily="34" charset="0"/>
              <a:cs typeface="Tahoma" pitchFamily="34" charset="0"/>
              <a:sym typeface="Lucida Grande" charset="0"/>
            </a:endParaRPr>
          </a:p>
          <a:p>
            <a:pPr marL="39688">
              <a:buClr>
                <a:srgbClr val="000000"/>
              </a:buClr>
              <a:buSzPct val="100000"/>
              <a:defRPr/>
            </a:pPr>
            <a:endParaRPr lang="th-TH" sz="1100" b="1" dirty="0">
              <a:solidFill>
                <a:srgbClr val="FF0000"/>
              </a:solidFill>
              <a:latin typeface="Tahoma" pitchFamily="34" charset="0"/>
              <a:cs typeface="Tahoma" pitchFamily="34" charset="0"/>
              <a:sym typeface="Lucida Grande" charset="0"/>
            </a:endParaRP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558800" y="1447800"/>
            <a:ext cx="488950" cy="676275"/>
            <a:chOff x="0" y="0"/>
            <a:chExt cx="480" cy="480"/>
          </a:xfrm>
        </p:grpSpPr>
        <p:sp>
          <p:nvSpPr>
            <p:cNvPr id="26673" name="Rectangle 21"/>
            <p:cNvSpPr>
              <a:spLocks/>
            </p:cNvSpPr>
            <p:nvPr/>
          </p:nvSpPr>
          <p:spPr bwMode="auto">
            <a:xfrm>
              <a:off x="0" y="0"/>
              <a:ext cx="480" cy="480"/>
            </a:xfrm>
            <a:prstGeom prst="rect">
              <a:avLst/>
            </a:prstGeom>
            <a:solidFill>
              <a:srgbClr val="CCFF33"/>
            </a:solidFill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th-TH" sz="1400"/>
            </a:p>
          </p:txBody>
        </p:sp>
        <p:pic>
          <p:nvPicPr>
            <p:cNvPr id="26674" name="Picture 22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480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59" name="Picture 2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731963"/>
            <a:ext cx="441325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558800" y="2617788"/>
            <a:ext cx="488950" cy="676275"/>
            <a:chOff x="0" y="0"/>
            <a:chExt cx="480" cy="480"/>
          </a:xfrm>
        </p:grpSpPr>
        <p:sp>
          <p:nvSpPr>
            <p:cNvPr id="26671" name="Rectangle 25"/>
            <p:cNvSpPr>
              <a:spLocks/>
            </p:cNvSpPr>
            <p:nvPr/>
          </p:nvSpPr>
          <p:spPr bwMode="auto">
            <a:xfrm>
              <a:off x="0" y="0"/>
              <a:ext cx="480" cy="480"/>
            </a:xfrm>
            <a:prstGeom prst="rect">
              <a:avLst/>
            </a:prstGeom>
            <a:solidFill>
              <a:srgbClr val="CCFF33"/>
            </a:solidFill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th-TH" sz="1400"/>
            </a:p>
          </p:txBody>
        </p:sp>
        <p:pic>
          <p:nvPicPr>
            <p:cNvPr id="26672" name="Picture 26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480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558800" y="3760788"/>
            <a:ext cx="488950" cy="676275"/>
            <a:chOff x="0" y="0"/>
            <a:chExt cx="480" cy="480"/>
          </a:xfrm>
        </p:grpSpPr>
        <p:sp>
          <p:nvSpPr>
            <p:cNvPr id="26669" name="Rectangle 28"/>
            <p:cNvSpPr>
              <a:spLocks/>
            </p:cNvSpPr>
            <p:nvPr/>
          </p:nvSpPr>
          <p:spPr bwMode="auto">
            <a:xfrm>
              <a:off x="0" y="0"/>
              <a:ext cx="480" cy="480"/>
            </a:xfrm>
            <a:prstGeom prst="rect">
              <a:avLst/>
            </a:prstGeom>
            <a:solidFill>
              <a:srgbClr val="CCFF33"/>
            </a:solidFill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th-TH" sz="1400"/>
            </a:p>
          </p:txBody>
        </p:sp>
        <p:pic>
          <p:nvPicPr>
            <p:cNvPr id="26670" name="Picture 29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480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62" name="Picture 30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2689225"/>
            <a:ext cx="441325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3" name="Picture 3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3713163"/>
            <a:ext cx="441325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897" name="Rectangle 33"/>
          <p:cNvSpPr>
            <a:spLocks/>
          </p:cNvSpPr>
          <p:nvPr/>
        </p:nvSpPr>
        <p:spPr bwMode="auto">
          <a:xfrm>
            <a:off x="304800" y="63500"/>
            <a:ext cx="8423275" cy="622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r>
              <a:rPr lang="th-TH" sz="2400" b="1" dirty="0">
                <a:effectLst>
                  <a:outerShdw blurRad="38100" dist="38100" dir="2700000" algn="tl">
                    <a:srgbClr val="C0C0C0"/>
                  </a:outerShdw>
                </a:effectLst>
                <a:cs typeface="Tahoma" pitchFamily="34" charset="0"/>
                <a:sym typeface="Century Gothic" pitchFamily="34" charset="0"/>
              </a:rPr>
              <a:t>ขั้นตอนการเบิกจ่าย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cs typeface="Tahoma" pitchFamily="34" charset="0"/>
                <a:sym typeface="Century Gothic" pitchFamily="34" charset="0"/>
              </a:rPr>
              <a:t> </a:t>
            </a:r>
            <a:r>
              <a:rPr lang="th-TH" sz="2400" b="1" dirty="0">
                <a:effectLst>
                  <a:outerShdw blurRad="38100" dist="38100" dir="2700000" algn="tl">
                    <a:srgbClr val="C0C0C0"/>
                  </a:outerShdw>
                </a:effectLst>
                <a:cs typeface="Tahoma" pitchFamily="34" charset="0"/>
                <a:sym typeface="Century Gothic" pitchFamily="34" charset="0"/>
              </a:rPr>
              <a:t>และแจ้งการโอนเงินกองทุน </a:t>
            </a:r>
            <a:r>
              <a:rPr lang="th-TH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ahoma" pitchFamily="34" charset="0"/>
                <a:sym typeface="Century Gothic" pitchFamily="34" charset="0"/>
              </a:rPr>
              <a:t>ฯ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ahoma" pitchFamily="34" charset="0"/>
                <a:sym typeface="Century Gothic" pitchFamily="34" charset="0"/>
              </a:rPr>
              <a:t> </a:t>
            </a:r>
            <a:r>
              <a:rPr lang="th-TH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ahoma" pitchFamily="34" charset="0"/>
                <a:sym typeface="Century Gothic" pitchFamily="34" charset="0"/>
              </a:rPr>
              <a:t>ของ รพ.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ahoma" pitchFamily="34" charset="0"/>
                <a:sym typeface="Times" pitchFamily="18" charset="0"/>
              </a:rPr>
              <a:t> </a:t>
            </a: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cs typeface="Tahoma" pitchFamily="34" charset="0"/>
              <a:sym typeface="Times" pitchFamily="18" charset="0"/>
            </a:endParaRPr>
          </a:p>
        </p:txBody>
      </p:sp>
      <p:pic>
        <p:nvPicPr>
          <p:cNvPr id="2066" name="Picture 34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0538" y="1917700"/>
            <a:ext cx="41116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7" name="Picture 35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0538" y="3060700"/>
            <a:ext cx="41116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8" name="Picture 3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0538" y="4165600"/>
            <a:ext cx="41116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902" name="Rectangle 38"/>
          <p:cNvSpPr>
            <a:spLocks/>
          </p:cNvSpPr>
          <p:nvPr/>
        </p:nvSpPr>
        <p:spPr bwMode="auto">
          <a:xfrm>
            <a:off x="6343650" y="3314700"/>
            <a:ext cx="1143000" cy="2552700"/>
          </a:xfrm>
          <a:prstGeom prst="rect">
            <a:avLst/>
          </a:prstGeom>
          <a:noFill/>
          <a:ln w="57150">
            <a:solidFill>
              <a:srgbClr val="003399"/>
            </a:solidFill>
            <a:prstDash val="sysDot"/>
            <a:miter lim="800000"/>
            <a:headEnd/>
            <a:tailEnd/>
          </a:ln>
          <a:effectLst>
            <a:outerShdw dist="38100" algn="ctr" rotWithShape="0">
              <a:schemeClr val="bg2">
                <a:alpha val="50000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 sz="1400">
              <a:latin typeface="Arial" charset="0"/>
            </a:endParaRPr>
          </a:p>
        </p:txBody>
      </p:sp>
      <p:sp>
        <p:nvSpPr>
          <p:cNvPr id="164903" name="Rectangle 39"/>
          <p:cNvSpPr>
            <a:spLocks/>
          </p:cNvSpPr>
          <p:nvPr/>
        </p:nvSpPr>
        <p:spPr bwMode="auto">
          <a:xfrm>
            <a:off x="7696200" y="838200"/>
            <a:ext cx="1295400" cy="502920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dist="38100" algn="ctr" rotWithShape="0">
              <a:schemeClr val="bg2">
                <a:alpha val="50000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 sz="1400">
              <a:latin typeface="Arial" charset="0"/>
            </a:endParaRPr>
          </a:p>
        </p:txBody>
      </p:sp>
      <p:pic>
        <p:nvPicPr>
          <p:cNvPr id="2073" name="Picture 41" descr="nhsobudget2"/>
          <p:cNvPicPr>
            <a:picLocks noGrp="1" noChangeAspect="1" noChangeArrowheads="1" noCrop="1"/>
          </p:cNvPicPr>
          <p:nvPr>
            <p:ph sz="quarter" idx="2"/>
          </p:nvPr>
        </p:nvPicPr>
        <p:blipFill>
          <a:blip r:embed="rId6"/>
          <a:srcRect/>
          <a:stretch>
            <a:fillRect/>
          </a:stretch>
        </p:blipFill>
        <p:spPr>
          <a:xfrm>
            <a:off x="7824788" y="2362200"/>
            <a:ext cx="987425" cy="498475"/>
          </a:xfrm>
        </p:spPr>
      </p:pic>
      <p:pic>
        <p:nvPicPr>
          <p:cNvPr id="2074" name="Picture 42" descr="sms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7"/>
          <a:srcRect/>
          <a:stretch>
            <a:fillRect/>
          </a:stretch>
        </p:blipFill>
        <p:spPr>
          <a:xfrm>
            <a:off x="7859713" y="3070225"/>
            <a:ext cx="885825" cy="663575"/>
          </a:xfrm>
        </p:spPr>
      </p:pic>
      <p:grpSp>
        <p:nvGrpSpPr>
          <p:cNvPr id="5" name="Group 48"/>
          <p:cNvGrpSpPr>
            <a:grpSpLocks/>
          </p:cNvGrpSpPr>
          <p:nvPr/>
        </p:nvGrpSpPr>
        <p:grpSpPr bwMode="auto">
          <a:xfrm>
            <a:off x="5029200" y="2133600"/>
            <a:ext cx="914400" cy="1104900"/>
            <a:chOff x="0" y="0"/>
            <a:chExt cx="704" cy="614"/>
          </a:xfrm>
        </p:grpSpPr>
        <p:pic>
          <p:nvPicPr>
            <p:cNvPr id="26667" name="Picture 49"/>
            <p:cNvPicPr>
              <a:picLocks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0" y="0"/>
              <a:ext cx="574" cy="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68" name="Picture 50"/>
            <p:cNvPicPr>
              <a:picLocks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88" y="384"/>
              <a:ext cx="416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95" name="Rectangle 18"/>
          <p:cNvSpPr>
            <a:spLocks/>
          </p:cNvSpPr>
          <p:nvPr/>
        </p:nvSpPr>
        <p:spPr bwMode="auto">
          <a:xfrm>
            <a:off x="6375400" y="2362200"/>
            <a:ext cx="998538" cy="63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39688" algn="ctr">
              <a:buClr>
                <a:srgbClr val="000000"/>
              </a:buClr>
              <a:buSzPct val="100000"/>
              <a:buFont typeface="Helvetica" pitchFamily="34" charset="0"/>
              <a:buChar char="•"/>
            </a:pPr>
            <a:r>
              <a:rPr lang="th-TH" sz="1200" b="1">
                <a:cs typeface="Tahoma" pitchFamily="34" charset="0"/>
                <a:sym typeface="Lucida Grande"/>
              </a:rPr>
              <a:t> โอนเงินเข้าบัญชี</a:t>
            </a:r>
          </a:p>
        </p:txBody>
      </p:sp>
      <p:sp>
        <p:nvSpPr>
          <p:cNvPr id="74" name="Rectangle 38"/>
          <p:cNvSpPr>
            <a:spLocks/>
          </p:cNvSpPr>
          <p:nvPr/>
        </p:nvSpPr>
        <p:spPr bwMode="auto">
          <a:xfrm>
            <a:off x="6324600" y="838200"/>
            <a:ext cx="1143000" cy="2336800"/>
          </a:xfrm>
          <a:prstGeom prst="rect">
            <a:avLst/>
          </a:prstGeom>
          <a:noFill/>
          <a:ln w="57150">
            <a:solidFill>
              <a:srgbClr val="00B0F0"/>
            </a:solidFill>
            <a:prstDash val="sysDot"/>
            <a:miter lim="800000"/>
            <a:headEnd/>
            <a:tailEnd/>
          </a:ln>
          <a:effectLst>
            <a:outerShdw dist="38100" algn="ctr" rotWithShape="0">
              <a:schemeClr val="bg2">
                <a:alpha val="50000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 sz="1400">
              <a:latin typeface="Arial" charset="0"/>
            </a:endParaRPr>
          </a:p>
        </p:txBody>
      </p:sp>
      <p:sp>
        <p:nvSpPr>
          <p:cNvPr id="2097" name="Text Box 55"/>
          <p:cNvSpPr txBox="1">
            <a:spLocks noChangeArrowheads="1"/>
          </p:cNvSpPr>
          <p:nvPr/>
        </p:nvSpPr>
        <p:spPr bwMode="auto">
          <a:xfrm>
            <a:off x="6421438" y="876300"/>
            <a:ext cx="9826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1400" b="1">
                <a:solidFill>
                  <a:srgbClr val="000099"/>
                </a:solidFill>
                <a:cs typeface="Tahoma" pitchFamily="34" charset="0"/>
              </a:rPr>
              <a:t>ธนาคาร</a:t>
            </a:r>
          </a:p>
        </p:txBody>
      </p:sp>
      <p:pic>
        <p:nvPicPr>
          <p:cNvPr id="2099" name="Picture 67" descr="http://t0.gstatic.com/images?q=tbn:ANd9GcSdt1cY4x5PC_PmtYy5dg1_DL5ORkDP_ShDUtnNzBM1D3vAd6ww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565900" y="1358900"/>
            <a:ext cx="646113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00" name="Text Box 55"/>
          <p:cNvSpPr txBox="1">
            <a:spLocks noChangeArrowheads="1"/>
          </p:cNvSpPr>
          <p:nvPr/>
        </p:nvSpPr>
        <p:spPr bwMode="auto">
          <a:xfrm>
            <a:off x="7759700" y="901700"/>
            <a:ext cx="10906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1200" b="1">
                <a:solidFill>
                  <a:srgbClr val="000099"/>
                </a:solidFill>
                <a:cs typeface="Tahoma" pitchFamily="34" charset="0"/>
              </a:rPr>
              <a:t>หน่วยบริการ</a:t>
            </a:r>
          </a:p>
        </p:txBody>
      </p:sp>
      <p:pic>
        <p:nvPicPr>
          <p:cNvPr id="2101" name="Picture 71" descr="http://xn--12clj3d7bc4hcc.siam-vip.com/wp-content/uploads/2010/12/%E0%B9%80%E0%B8%87%E0%B8%B4%E0%B8%99-2-%E0%B8%96%E0%B8%B8%E0%B8%87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935913" y="1344613"/>
            <a:ext cx="762000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6" name="Straight Arrow Connector 85"/>
          <p:cNvCxnSpPr/>
          <p:nvPr/>
        </p:nvCxnSpPr>
        <p:spPr>
          <a:xfrm>
            <a:off x="1600200" y="2200275"/>
            <a:ext cx="533400" cy="457200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1524000" y="2951163"/>
            <a:ext cx="457200" cy="1587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 flipV="1">
            <a:off x="1447800" y="3190875"/>
            <a:ext cx="685800" cy="674688"/>
          </a:xfrm>
          <a:prstGeom prst="straightConnector1">
            <a:avLst/>
          </a:prstGeom>
          <a:ln w="5715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4724400" y="2806700"/>
            <a:ext cx="381000" cy="1588"/>
          </a:xfrm>
          <a:prstGeom prst="straightConnector1">
            <a:avLst/>
          </a:prstGeom>
          <a:ln w="57150">
            <a:solidFill>
              <a:srgbClr val="00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endCxn id="74" idx="1"/>
          </p:cNvCxnSpPr>
          <p:nvPr/>
        </p:nvCxnSpPr>
        <p:spPr>
          <a:xfrm flipV="1">
            <a:off x="5638800" y="2006600"/>
            <a:ext cx="685800" cy="584200"/>
          </a:xfrm>
          <a:prstGeom prst="straightConnector1">
            <a:avLst/>
          </a:prstGeom>
          <a:ln w="57150">
            <a:solidFill>
              <a:srgbClr val="00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2118" idx="2"/>
          </p:cNvCxnSpPr>
          <p:nvPr/>
        </p:nvCxnSpPr>
        <p:spPr>
          <a:xfrm rot="16200000" flipH="1">
            <a:off x="5789613" y="3122612"/>
            <a:ext cx="571500" cy="803275"/>
          </a:xfrm>
          <a:prstGeom prst="straightConnector1">
            <a:avLst/>
          </a:prstGeom>
          <a:ln w="57150">
            <a:solidFill>
              <a:srgbClr val="00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>
            <a:off x="7391400" y="3657600"/>
            <a:ext cx="381000" cy="25400"/>
          </a:xfrm>
          <a:prstGeom prst="straightConnector1">
            <a:avLst/>
          </a:prstGeom>
          <a:ln w="57150">
            <a:solidFill>
              <a:srgbClr val="0033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>
            <a:off x="7391400" y="1828800"/>
            <a:ext cx="381000" cy="0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4"/>
          <p:cNvPicPr>
            <a:picLocks noChangeAspect="1" noChangeArrowheads="1"/>
          </p:cNvPicPr>
          <p:nvPr/>
        </p:nvPicPr>
        <p:blipFill>
          <a:blip r:embed="rId12"/>
          <a:srcRect l="27286" t="18475" r="28627" b="37837"/>
          <a:stretch>
            <a:fillRect/>
          </a:stretch>
        </p:blipFill>
        <p:spPr bwMode="auto">
          <a:xfrm>
            <a:off x="2286000" y="1752600"/>
            <a:ext cx="24384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TextBox 83"/>
          <p:cNvSpPr txBox="1"/>
          <p:nvPr/>
        </p:nvSpPr>
        <p:spPr>
          <a:xfrm>
            <a:off x="8291513" y="3730625"/>
            <a:ext cx="6858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0000"/>
                </a:solidFill>
                <a:latin typeface="+mn-lt"/>
                <a:cs typeface="TH SarabunPSK" pitchFamily="34" charset="-34"/>
              </a:rPr>
              <a:t>SMS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981200" y="849313"/>
            <a:ext cx="4038600" cy="5018087"/>
          </a:xfrm>
          <a:prstGeom prst="rect">
            <a:avLst/>
          </a:prstGeom>
          <a:noFill/>
          <a:ln w="57150">
            <a:solidFill>
              <a:srgbClr val="003399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9" name="Text Box 55"/>
          <p:cNvSpPr txBox="1">
            <a:spLocks noChangeArrowheads="1"/>
          </p:cNvSpPr>
          <p:nvPr/>
        </p:nvSpPr>
        <p:spPr bwMode="auto">
          <a:xfrm>
            <a:off x="381000" y="914400"/>
            <a:ext cx="10906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1200" b="1">
                <a:solidFill>
                  <a:srgbClr val="000099"/>
                </a:solidFill>
                <a:cs typeface="Tahoma" pitchFamily="34" charset="0"/>
              </a:rPr>
              <a:t>หน่วยบริการ</a:t>
            </a:r>
          </a:p>
        </p:txBody>
      </p:sp>
      <p:sp>
        <p:nvSpPr>
          <p:cNvPr id="110" name="TextBox 109"/>
          <p:cNvSpPr txBox="1">
            <a:spLocks noChangeArrowheads="1"/>
          </p:cNvSpPr>
          <p:nvPr/>
        </p:nvSpPr>
        <p:spPr bwMode="auto">
          <a:xfrm>
            <a:off x="317500" y="4852988"/>
            <a:ext cx="12954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1100" b="1">
                <a:solidFill>
                  <a:srgbClr val="FF0000"/>
                </a:solidFill>
                <a:cs typeface="Tahoma" pitchFamily="34" charset="0"/>
              </a:rPr>
              <a:t>ส่งข้อมูลขอเบิกผ่านโปรแกรม</a:t>
            </a:r>
            <a:endParaRPr lang="en-US" sz="1100" b="1">
              <a:solidFill>
                <a:srgbClr val="FF0000"/>
              </a:solidFill>
              <a:cs typeface="Tahoma" pitchFamily="34" charset="0"/>
            </a:endParaRPr>
          </a:p>
          <a:p>
            <a:pPr algn="ctr"/>
            <a:r>
              <a:rPr lang="en-US" sz="1100" b="1">
                <a:solidFill>
                  <a:srgbClr val="FF0000"/>
                </a:solidFill>
                <a:cs typeface="Tahoma" pitchFamily="34" charset="0"/>
              </a:rPr>
              <a:t>E-Claim</a:t>
            </a:r>
          </a:p>
          <a:p>
            <a:pPr algn="ctr"/>
            <a:endParaRPr lang="en-US" sz="1100" b="1">
              <a:solidFill>
                <a:srgbClr val="FF0000"/>
              </a:solidFill>
              <a:cs typeface="Tahoma" pitchFamily="34" charset="0"/>
            </a:endParaRPr>
          </a:p>
        </p:txBody>
      </p:sp>
      <p:sp>
        <p:nvSpPr>
          <p:cNvPr id="111" name="TextBox 110"/>
          <p:cNvSpPr txBox="1">
            <a:spLocks noChangeArrowheads="1"/>
          </p:cNvSpPr>
          <p:nvPr/>
        </p:nvSpPr>
        <p:spPr bwMode="auto">
          <a:xfrm>
            <a:off x="2362200" y="5410200"/>
            <a:ext cx="3429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1200" b="1">
                <a:cs typeface="Tahoma" pitchFamily="34" charset="0"/>
              </a:rPr>
              <a:t>ตรวจสอบ และทำการเบิกจ่ายเงิน ผ่านระบบ </a:t>
            </a:r>
            <a:r>
              <a:rPr lang="en-US" sz="1200" b="1">
                <a:cs typeface="Tahoma" pitchFamily="34" charset="0"/>
              </a:rPr>
              <a:t>SAP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213100" y="869950"/>
            <a:ext cx="16002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2000" dirty="0" err="1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สปสช.</a:t>
            </a:r>
            <a:endParaRPr lang="en-US" sz="2000" dirty="0">
              <a:solidFill>
                <a:schemeClr val="accent6">
                  <a:lumMod val="75000"/>
                </a:schemeClr>
              </a:solidFill>
              <a:cs typeface="Tahoma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6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3" dur="500"/>
                                        <p:tgtEl>
                                          <p:spTgt spid="164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6" dur="500"/>
                                        <p:tgtEl>
                                          <p:spTgt spid="164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9" dur="5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2" dur="5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5" dur="500"/>
                                        <p:tgtEl>
                                          <p:spTgt spid="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1" dur="500"/>
                                        <p:tgtEl>
                                          <p:spTgt spid="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4" dur="500"/>
                                        <p:tgtEl>
                                          <p:spTgt spid="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7" dur="500"/>
                                        <p:tgtEl>
                                          <p:spTgt spid="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0" dur="500"/>
                                        <p:tgtEl>
                                          <p:spTgt spid="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7" grpId="0" animBg="1"/>
      <p:bldP spid="2056" grpId="0"/>
      <p:bldP spid="164902" grpId="0" animBg="1"/>
      <p:bldP spid="164903" grpId="0" animBg="1"/>
      <p:bldP spid="2095" grpId="0"/>
      <p:bldP spid="74" grpId="0" animBg="1"/>
      <p:bldP spid="2097" grpId="0"/>
      <p:bldP spid="2100" grpId="0"/>
      <p:bldP spid="84" grpId="0"/>
      <p:bldP spid="89" grpId="0" animBg="1"/>
      <p:bldP spid="109" grpId="0"/>
      <p:bldP spid="110" grpId="0"/>
      <p:bldP spid="111" grpId="0"/>
      <p:bldP spid="1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สี่เหลี่ยมผืนผ้า 33"/>
          <p:cNvSpPr/>
          <p:nvPr/>
        </p:nvSpPr>
        <p:spPr>
          <a:xfrm>
            <a:off x="-36512" y="-27384"/>
            <a:ext cx="9144000" cy="685800"/>
          </a:xfrm>
          <a:prstGeom prst="rect">
            <a:avLst/>
          </a:prstGeom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5" name="รูปภาพ 34" descr="NHSO_log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72400" y="70266"/>
            <a:ext cx="1292510" cy="5393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ตัวแทนเนื้อหา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54832" y="1052736"/>
            <a:ext cx="1905000" cy="1866900"/>
          </a:xfr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8368" y="1011118"/>
            <a:ext cx="2286000" cy="1533525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6139" y="4879259"/>
            <a:ext cx="2241054" cy="1481433"/>
          </a:xfrm>
          <a:prstGeom prst="rect">
            <a:avLst/>
          </a:prstGeom>
        </p:spPr>
      </p:pic>
      <p:grpSp>
        <p:nvGrpSpPr>
          <p:cNvPr id="2" name="กลุ่ม 27"/>
          <p:cNvGrpSpPr/>
          <p:nvPr/>
        </p:nvGrpSpPr>
        <p:grpSpPr>
          <a:xfrm>
            <a:off x="5615314" y="3102914"/>
            <a:ext cx="2019048" cy="1453430"/>
            <a:chOff x="6801424" y="1765471"/>
            <a:chExt cx="2019048" cy="1453430"/>
          </a:xfrm>
        </p:grpSpPr>
        <p:pic>
          <p:nvPicPr>
            <p:cNvPr id="15" name="รูปภาพ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01424" y="1765471"/>
              <a:ext cx="2019048" cy="1053281"/>
            </a:xfrm>
            <a:prstGeom prst="rect">
              <a:avLst/>
            </a:prstGeom>
          </p:spPr>
        </p:pic>
        <p:pic>
          <p:nvPicPr>
            <p:cNvPr id="27" name="รูปภาพ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553572" y="2418603"/>
              <a:ext cx="1246139" cy="800298"/>
            </a:xfrm>
            <a:prstGeom prst="rect">
              <a:avLst/>
            </a:prstGeom>
          </p:spPr>
        </p:pic>
      </p:grpSp>
      <p:grpSp>
        <p:nvGrpSpPr>
          <p:cNvPr id="4" name="กลุ่ม 28"/>
          <p:cNvGrpSpPr/>
          <p:nvPr/>
        </p:nvGrpSpPr>
        <p:grpSpPr>
          <a:xfrm>
            <a:off x="1156629" y="4509120"/>
            <a:ext cx="1831195" cy="1990090"/>
            <a:chOff x="580565" y="1628800"/>
            <a:chExt cx="2101747" cy="2346144"/>
          </a:xfrm>
        </p:grpSpPr>
        <p:pic>
          <p:nvPicPr>
            <p:cNvPr id="30" name="Picture 5" descr="C:\Users\Siripan.p\Desktop\callcenter_girls_icons\png\256\callcenter_girls_blue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565" y="1628800"/>
              <a:ext cx="2101747" cy="21017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755576" y="3212976"/>
              <a:ext cx="1656184" cy="761968"/>
            </a:xfrm>
            <a:prstGeom prst="rect">
              <a:avLst/>
            </a:prstGeom>
            <a:ln w="5715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r>
                <a:rPr lang="th-TH" sz="3600" b="1" dirty="0" smtClean="0">
                  <a:effectLst>
                    <a:glow rad="1397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ต้นสังกัด</a:t>
              </a:r>
              <a:endParaRPr lang="en-US" sz="3600" b="1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</p:grpSp>
      <p:sp>
        <p:nvSpPr>
          <p:cNvPr id="33" name="สี่เหลี่ยมผืนผ้า 32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walliaUPC" pitchFamily="34" charset="-34"/>
                <a:ea typeface="+mj-ea"/>
                <a:cs typeface="BrowalliaUPC" pitchFamily="34" charset="-34"/>
              </a:rPr>
              <a:t>การใช้</a:t>
            </a:r>
            <a:r>
              <a:rPr lang="th-TH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walliaUPC" pitchFamily="34" charset="-34"/>
                <a:ea typeface="+mj-ea"/>
                <a:cs typeface="BrowalliaUPC" pitchFamily="34" charset="-34"/>
              </a:rPr>
              <a:t>บริการและการเบิกด้วยใบเสร็จ</a:t>
            </a:r>
            <a:endParaRPr lang="th-TH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rowalliaUPC" pitchFamily="34" charset="-34"/>
              <a:ea typeface="+mj-ea"/>
              <a:cs typeface="BrowalliaUPC" pitchFamily="34" charset="-34"/>
            </a:endParaRPr>
          </a:p>
        </p:txBody>
      </p:sp>
      <p:grpSp>
        <p:nvGrpSpPr>
          <p:cNvPr id="5" name="Group 3"/>
          <p:cNvGrpSpPr/>
          <p:nvPr/>
        </p:nvGrpSpPr>
        <p:grpSpPr>
          <a:xfrm>
            <a:off x="3601945" y="1547500"/>
            <a:ext cx="656696" cy="742094"/>
            <a:chOff x="3601945" y="1547500"/>
            <a:chExt cx="656696" cy="742094"/>
          </a:xfrm>
        </p:grpSpPr>
        <p:sp>
          <p:nvSpPr>
            <p:cNvPr id="8" name="ลูกศรขวา 7"/>
            <p:cNvSpPr/>
            <p:nvPr/>
          </p:nvSpPr>
          <p:spPr>
            <a:xfrm>
              <a:off x="3618148" y="1857546"/>
              <a:ext cx="640493" cy="43204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601945" y="1547500"/>
              <a:ext cx="3939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1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4"/>
          <p:cNvGrpSpPr/>
          <p:nvPr/>
        </p:nvGrpSpPr>
        <p:grpSpPr>
          <a:xfrm>
            <a:off x="6050217" y="2555612"/>
            <a:ext cx="703580" cy="547302"/>
            <a:chOff x="6050217" y="2555612"/>
            <a:chExt cx="703580" cy="547302"/>
          </a:xfrm>
        </p:grpSpPr>
        <p:sp>
          <p:nvSpPr>
            <p:cNvPr id="13" name="ลูกศรขวา 12"/>
            <p:cNvSpPr/>
            <p:nvPr/>
          </p:nvSpPr>
          <p:spPr>
            <a:xfrm rot="5400000">
              <a:off x="6295379" y="2644496"/>
              <a:ext cx="484788" cy="43204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050217" y="2555612"/>
              <a:ext cx="3939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Group 9"/>
          <p:cNvGrpSpPr/>
          <p:nvPr/>
        </p:nvGrpSpPr>
        <p:grpSpPr>
          <a:xfrm>
            <a:off x="3242905" y="2636912"/>
            <a:ext cx="2217581" cy="552690"/>
            <a:chOff x="3242905" y="2636912"/>
            <a:chExt cx="2217581" cy="552690"/>
          </a:xfrm>
        </p:grpSpPr>
        <p:sp>
          <p:nvSpPr>
            <p:cNvPr id="22" name="ลูกศรขวา 12"/>
            <p:cNvSpPr/>
            <p:nvPr/>
          </p:nvSpPr>
          <p:spPr>
            <a:xfrm rot="12036690">
              <a:off x="3242905" y="2973578"/>
              <a:ext cx="2217581" cy="21602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211960" y="2636912"/>
              <a:ext cx="3939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3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Group 11"/>
          <p:cNvGrpSpPr/>
          <p:nvPr/>
        </p:nvGrpSpPr>
        <p:grpSpPr>
          <a:xfrm>
            <a:off x="2159732" y="3356992"/>
            <a:ext cx="646019" cy="1008112"/>
            <a:chOff x="2159732" y="3356992"/>
            <a:chExt cx="646019" cy="1008112"/>
          </a:xfrm>
        </p:grpSpPr>
        <p:sp>
          <p:nvSpPr>
            <p:cNvPr id="11" name="ลูกศรลง 10"/>
            <p:cNvSpPr/>
            <p:nvPr/>
          </p:nvSpPr>
          <p:spPr>
            <a:xfrm>
              <a:off x="2159732" y="3356992"/>
              <a:ext cx="324036" cy="1008112"/>
            </a:xfrm>
            <a:prstGeom prst="down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411760" y="3635732"/>
              <a:ext cx="3939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576619" y="4931876"/>
            <a:ext cx="851365" cy="609995"/>
            <a:chOff x="3576619" y="4931876"/>
            <a:chExt cx="851365" cy="609995"/>
          </a:xfrm>
        </p:grpSpPr>
        <p:sp>
          <p:nvSpPr>
            <p:cNvPr id="24" name="ลูกศรซ้าย 23"/>
            <p:cNvSpPr/>
            <p:nvPr/>
          </p:nvSpPr>
          <p:spPr>
            <a:xfrm rot="10800000">
              <a:off x="3576619" y="5187928"/>
              <a:ext cx="851365" cy="353943"/>
            </a:xfrm>
            <a:prstGeom prst="lef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707904" y="4931876"/>
              <a:ext cx="3939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544403" y="5619976"/>
            <a:ext cx="851365" cy="626628"/>
            <a:chOff x="3544403" y="5619976"/>
            <a:chExt cx="851365" cy="626628"/>
          </a:xfrm>
        </p:grpSpPr>
        <p:sp>
          <p:nvSpPr>
            <p:cNvPr id="23" name="ลูกศรซ้าย 22"/>
            <p:cNvSpPr/>
            <p:nvPr/>
          </p:nvSpPr>
          <p:spPr>
            <a:xfrm>
              <a:off x="3544403" y="5619976"/>
              <a:ext cx="851365" cy="353943"/>
            </a:xfrm>
            <a:prstGeom prst="lef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707904" y="5877272"/>
              <a:ext cx="3939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6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Group 13"/>
          <p:cNvGrpSpPr/>
          <p:nvPr/>
        </p:nvGrpSpPr>
        <p:grpSpPr>
          <a:xfrm>
            <a:off x="1259632" y="3356992"/>
            <a:ext cx="648072" cy="1008112"/>
            <a:chOff x="1259632" y="3356992"/>
            <a:chExt cx="648072" cy="1008112"/>
          </a:xfrm>
        </p:grpSpPr>
        <p:sp>
          <p:nvSpPr>
            <p:cNvPr id="26" name="ลูกศรขึ้น 25"/>
            <p:cNvSpPr/>
            <p:nvPr/>
          </p:nvSpPr>
          <p:spPr>
            <a:xfrm>
              <a:off x="1619672" y="3356992"/>
              <a:ext cx="288032" cy="1008112"/>
            </a:xfrm>
            <a:prstGeom prst="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259632" y="3645024"/>
              <a:ext cx="3939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7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3380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สี่เหลี่ยมผืนผ้า 43"/>
          <p:cNvSpPr/>
          <p:nvPr/>
        </p:nvSpPr>
        <p:spPr>
          <a:xfrm>
            <a:off x="-36512" y="-27384"/>
            <a:ext cx="9144000" cy="685800"/>
          </a:xfrm>
          <a:prstGeom prst="rect">
            <a:avLst/>
          </a:prstGeom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9" name="ตัวแทนเนื้อหา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158" y="4714884"/>
            <a:ext cx="1905000" cy="1866900"/>
          </a:xfrm>
        </p:spPr>
      </p:pic>
      <p:grpSp>
        <p:nvGrpSpPr>
          <p:cNvPr id="2" name="กลุ่ม 20"/>
          <p:cNvGrpSpPr/>
          <p:nvPr/>
        </p:nvGrpSpPr>
        <p:grpSpPr>
          <a:xfrm>
            <a:off x="285720" y="1643050"/>
            <a:ext cx="2428892" cy="2115889"/>
            <a:chOff x="580565" y="1628800"/>
            <a:chExt cx="2101747" cy="2280917"/>
          </a:xfrm>
        </p:grpSpPr>
        <p:pic>
          <p:nvPicPr>
            <p:cNvPr id="18" name="Picture 5" descr="C:\Users\Siripan.p\Desktop\callcenter_girls_icons\png\256\callcenter_girls_blue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565" y="1628800"/>
              <a:ext cx="2101747" cy="21017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755576" y="3212976"/>
              <a:ext cx="1656184" cy="696741"/>
            </a:xfrm>
            <a:prstGeom prst="rect">
              <a:avLst/>
            </a:prstGeom>
            <a:ln w="5715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th-TH" sz="3600" b="1" dirty="0" smtClean="0">
                  <a:effectLst>
                    <a:glow rad="1397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ต้นสังกัด</a:t>
              </a:r>
              <a:endParaRPr lang="en-US" sz="3600" b="1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</p:grpSp>
      <p:sp>
        <p:nvSpPr>
          <p:cNvPr id="22" name="ลูกศรลง 21"/>
          <p:cNvSpPr/>
          <p:nvPr/>
        </p:nvSpPr>
        <p:spPr>
          <a:xfrm>
            <a:off x="1254771" y="3786190"/>
            <a:ext cx="459709" cy="93610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871592" y="1628800"/>
            <a:ext cx="5020888" cy="52322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thaiDist"/>
            <a:r>
              <a:rPr lang="th-TH" sz="2800" dirty="0" smtClean="0">
                <a:cs typeface="+mj-cs"/>
              </a:rPr>
              <a:t>ตรวจสอบความครบถ้วน ถูกต้องของใบเสร็จรับเงิน</a:t>
            </a:r>
            <a:endParaRPr lang="en-US" sz="2800" dirty="0" smtClean="0">
              <a:cs typeface="+mj-cs"/>
            </a:endParaRPr>
          </a:p>
        </p:txBody>
      </p:sp>
      <p:sp>
        <p:nvSpPr>
          <p:cNvPr id="25" name="ลูกศรขวา 24"/>
          <p:cNvSpPr/>
          <p:nvPr/>
        </p:nvSpPr>
        <p:spPr>
          <a:xfrm>
            <a:off x="3071802" y="1785926"/>
            <a:ext cx="720080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851920" y="5442844"/>
            <a:ext cx="5040560" cy="112646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th-TH" sz="2400" dirty="0" err="1" smtClean="0"/>
              <a:t>สปสช</a:t>
            </a:r>
            <a:r>
              <a:rPr lang="th-TH" sz="2400" dirty="0" smtClean="0"/>
              <a:t>. โอน</a:t>
            </a:r>
            <a:r>
              <a:rPr lang="th-TH" sz="2400" dirty="0"/>
              <a:t>เงินให้ต้นสังกัดภายใน </a:t>
            </a:r>
            <a:r>
              <a:rPr lang="en-US" sz="2400" dirty="0" smtClean="0"/>
              <a:t>15</a:t>
            </a:r>
            <a:r>
              <a:rPr lang="th-TH" sz="2400" dirty="0" smtClean="0"/>
              <a:t> </a:t>
            </a:r>
            <a:r>
              <a:rPr lang="th-TH" sz="2400" dirty="0"/>
              <a:t>วัน นับจากวันตัดยอดออก </a:t>
            </a:r>
            <a:r>
              <a:rPr lang="en-US" sz="2400" dirty="0"/>
              <a:t>Statement</a:t>
            </a:r>
            <a:endParaRPr lang="th-TH" sz="2400" dirty="0" smtClean="0"/>
          </a:p>
        </p:txBody>
      </p:sp>
      <p:sp>
        <p:nvSpPr>
          <p:cNvPr id="28" name="TextBox 27"/>
          <p:cNvSpPr txBox="1"/>
          <p:nvPr/>
        </p:nvSpPr>
        <p:spPr>
          <a:xfrm>
            <a:off x="3428992" y="2603641"/>
            <a:ext cx="5463489" cy="95410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thaiDist">
              <a:defRPr sz="2800">
                <a:cs typeface="+mj-cs"/>
              </a:defRPr>
            </a:lvl1pPr>
          </a:lstStyle>
          <a:p>
            <a:r>
              <a:rPr lang="th-TH" dirty="0"/>
              <a:t>บันทึกข้อมูลในโปรแกรมที่สำนักงานหลักประกันสุขภาพแห่งชาติ ( </a:t>
            </a:r>
            <a:r>
              <a:rPr lang="th-TH" dirty="0" err="1"/>
              <a:t>สปสช</a:t>
            </a:r>
            <a:r>
              <a:rPr lang="th-TH" dirty="0"/>
              <a:t>. ) </a:t>
            </a:r>
            <a:r>
              <a:rPr lang="th-TH" dirty="0" smtClean="0"/>
              <a:t>กำหนด (</a:t>
            </a:r>
            <a:r>
              <a:rPr lang="en-US" dirty="0" smtClean="0"/>
              <a:t>scan </a:t>
            </a:r>
            <a:r>
              <a:rPr lang="th-TH" dirty="0" smtClean="0"/>
              <a:t>ใบเสร็จ)</a:t>
            </a:r>
            <a:endParaRPr lang="en-US" dirty="0"/>
          </a:p>
        </p:txBody>
      </p:sp>
      <p:sp>
        <p:nvSpPr>
          <p:cNvPr id="29" name="ลูกศรลง 28"/>
          <p:cNvSpPr/>
          <p:nvPr/>
        </p:nvSpPr>
        <p:spPr>
          <a:xfrm>
            <a:off x="6084168" y="2152020"/>
            <a:ext cx="297868" cy="4516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869849" y="4005064"/>
            <a:ext cx="5040561" cy="95410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thaiDist">
              <a:defRPr sz="2800">
                <a:cs typeface="+mj-cs"/>
              </a:defRPr>
            </a:lvl1pPr>
          </a:lstStyle>
          <a:p>
            <a:r>
              <a:rPr lang="th-TH" dirty="0" err="1"/>
              <a:t>สปสช</a:t>
            </a:r>
            <a:r>
              <a:rPr lang="th-TH" dirty="0"/>
              <a:t>. ตัดยอดออก </a:t>
            </a:r>
            <a:r>
              <a:rPr lang="en-US" sz="2400" dirty="0"/>
              <a:t>Statement </a:t>
            </a:r>
            <a:r>
              <a:rPr lang="th-TH" dirty="0"/>
              <a:t>เดือนละ 1 ครั้งทุกวันที่ 30 ของทุก</a:t>
            </a:r>
            <a:r>
              <a:rPr lang="th-TH" dirty="0" smtClean="0"/>
              <a:t>เดือน</a:t>
            </a:r>
            <a:endParaRPr lang="en-US" dirty="0"/>
          </a:p>
        </p:txBody>
      </p:sp>
      <p:sp>
        <p:nvSpPr>
          <p:cNvPr id="31" name="ลูกศรลง 30"/>
          <p:cNvSpPr/>
          <p:nvPr/>
        </p:nvSpPr>
        <p:spPr>
          <a:xfrm>
            <a:off x="6156176" y="3553443"/>
            <a:ext cx="297868" cy="4516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ลูกศรลง 31"/>
          <p:cNvSpPr/>
          <p:nvPr/>
        </p:nvSpPr>
        <p:spPr>
          <a:xfrm>
            <a:off x="6236568" y="4993603"/>
            <a:ext cx="297868" cy="4516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สี่เหลี่ยมผืนผ้า 41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owalliaUPC" pitchFamily="34" charset="-34"/>
                <a:ea typeface="+mj-ea"/>
                <a:cs typeface="BrowalliaUPC" pitchFamily="34" charset="-34"/>
              </a:rPr>
              <a:t>การดำเนินการของต้นสังกัด</a:t>
            </a:r>
          </a:p>
        </p:txBody>
      </p:sp>
      <p:cxnSp>
        <p:nvCxnSpPr>
          <p:cNvPr id="26" name="Elbow Connector 25"/>
          <p:cNvCxnSpPr>
            <a:stCxn id="27" idx="1"/>
          </p:cNvCxnSpPr>
          <p:nvPr/>
        </p:nvCxnSpPr>
        <p:spPr>
          <a:xfrm rot="10800000">
            <a:off x="2214546" y="3786191"/>
            <a:ext cx="1637374" cy="2219885"/>
          </a:xfrm>
          <a:prstGeom prst="bentConnector2">
            <a:avLst/>
          </a:prstGeom>
          <a:ln w="762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1438" y="714356"/>
            <a:ext cx="3071802" cy="95410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800" dirty="0" smtClean="0">
                <a:solidFill>
                  <a:srgbClr val="FF0000"/>
                </a:solidFill>
                <a:cs typeface="+mj-cs"/>
              </a:rPr>
              <a:t>ต้นสังกัดเปิดบัญชี ธกส. </a:t>
            </a:r>
          </a:p>
          <a:p>
            <a:pPr algn="ctr"/>
            <a:r>
              <a:rPr lang="th-TH" sz="2800" dirty="0" smtClean="0">
                <a:solidFill>
                  <a:srgbClr val="FF0000"/>
                </a:solidFill>
                <a:cs typeface="+mj-cs"/>
              </a:rPr>
              <a:t>สำหรับรับเงินค่ารักษา</a:t>
            </a:r>
            <a:endParaRPr lang="en-US" sz="2800" dirty="0" smtClean="0">
              <a:solidFill>
                <a:srgbClr val="FF0000"/>
              </a:solidFill>
              <a:cs typeface="+mj-cs"/>
            </a:endParaRPr>
          </a:p>
        </p:txBody>
      </p:sp>
      <p:sp>
        <p:nvSpPr>
          <p:cNvPr id="8194" name="AutoShape 2" descr="data:image/jpeg;base64,/9j/4AAQSkZJRgABAQAAAQABAAD/2wCEAAkGBwgHBgkIBwgKCgkLDRYPDQwMDRsUFRAWIB0iIiAdHx8kKDQsJCYxJx8fLT0tMTU3Ojo6Iys/RD84QzQ5OjcBCgoKDQwNGg8PGjclHyU3Nzc3Nzc3Nzc3Nzc3Nzc3Nzc3Nzc3Nzc3Nzc3Nzc3Nzc3Nzc3Nzc3Nzc3Nzc3Nzc3N//AABEIAF4AYAMBIgACEQEDEQH/xAAcAAADAAMBAQEAAAAAAAAAAAAFBgcAAwQBAgj/xAA5EAACAQIEAwcBBgYBBQAAAAABAgMEEQAFEiEGMUETFCJRYXGBkSMyUqGxwRUzQnLw8eEHgpKy0f/EABkBAAMBAQEAAAAAAAAAAAAAAAIDBAEABf/EACgRAAICAgIBAgYDAQAAAAAAAAECAAMREgQhMSJBE1FxgZGxIzJhBf/aAAwDAQACEQMRAD8AuOMxmNFZVwUVNJUVMojijF2Y44nE6bjthdzrjHKsrDJ2neJxt2cW+/vhUzviTM+IJ3pcoSWOkFvEn33F7b+QJ/w4VavM46eOGLLssknZ2bt55PDyFtKhgb2O5PLpjzbeaSdavzKkoGMvG9+NM6rpWShp6eAdFF5JD9L2+RjRJmmeI+nMcyqKVn+6WAVfckKLYQycwzGRhVVXc8uS8kppR4xYDw3sOfIDlfAzI6+NKueGqnV1ZtEMruWVBqINwV32+cJKXWoWD5I9hGZrRgNepU6mvzvKtMlXmNUsJ5TbSJv0vZv0x1UXF+YXGielrI9NwsiFGb2Yc/8Aw+cRjN60U1ZUDKZp4aWVQ+lpNzyJDADfcYJUnEuf5Ll1EaSuUrISWgeJGQKbWvcX3ufphwouXUrZ5+cWbEOQV8S55bxjl9S6Q1gehqHNgsu6MfIONr+hscMYIPLEdyfP6LiOm0ZhQ/w2qIb7dBeGa3O45r7WK4JZJxBV5DKkIl75l4NmjDajH/aTuP7Tseljgk5hV9LYJpDDZJUcZjly6vpsypI6qjlEsMguCP0I6H0x1Y9AHMnnhNhfEl404hkzqvemgdUoKXUQ7GysQN3Y/hH+c8OX/UDNWoMm7tAbVFY3ZKfwr/Ufpt84jPEUrU9N3UPAGqoe0kjaRVKIpuo3IuTz+nM4h5Ba1xSn3j6wEU2GHO1qAKNoJiKeWIS6goIPU6gLm4sAOXPYYxII0oZJWlYyEhaemiChj+JmuDcAYVOHswijqII6mseCnszARPYXvyIXcdbe+DrZtQZXm88dGk5YP9lI1l0KN7Wtb2IOIbeOUcr5lSW7Lmbq6sqYMpraWoKkCTVpdNLk6bC5G1t/zHthGEdPHAsiljKSCEkZABZmG9n1dBzHP6mhcSRNPlXfO1RijBmVBbUD97Uf6ifPbrthRp4e8CrheOeskiK93pY1lN7sdW6cvnnfF3/LI7Em5fgGaUgfOZnrZqeOkpU0iZoAQvQbXJ3P746+IBHF3SnSYpLA3aNOrLdVuNxyuQLbA4+5pKml4ap4e7LJExJ1AahG4W9zbra9r+RwsVsqzSl4g+jawLltOw2uQMUKj327scBfaLLLWmo8mHaLivM4qp4YJXqoZZSVjk/rJY2Jv57dcMeU8Y5NPX93ziGeKKRQhn8J7KS5ufDto5bD3thS4QBbOFsutgQwjIvqtv5Y8ppaPLs2enmpYZqGQ+Eyr40UjwkG230vhd9VLPrjsCbWzhc56ldyfMJOF8206u0oJ7NJpOoMp+7Ip9t/UeoxTY3EiB0IKsLgjqMRGKCKNaWOlqnnjSndwUIYRwq25NibBS1wDbY/GKLwBmDPQPls/wDNpD4L/guRb4II9rYn4dpDfDP2jLk62EVf+odVNVcSLSwgsY41iRb7Etz/AHHxhKz7uTd4hp6SWfOGBEs5sVi02UIEJ8O39RuduXk55zIsfE1VVys32UrOStr+EEi2JjWmSmzaZ6eWTXOzSN2oswBJI1WNtXn098dSu9jv7zX6VVg00/camHvMMjllu0beCxseRBN+hwYymmqKlxVVKsTYLGGFyRbmcdDU4qhSvKWlmKgC++/M/ryw0UWWPTsy1AXwHU7MbC/UHfkNhbbfnsMDfzCyYA7hV0BDmcmYBmypaaPeRrhgDuBYdP8APzwt1kcdEYH1IXnbZ2VfBY77n2Pl+eHaXOaqnQrSGYRooN1fQg+BYfAvhSeizXMszetiFmdgXCSFbgWt7b398L4DqlmWbAm3qWTAGYNyTP5cpiaCmcMjNrkicJpYAb/1enK3XBHMM34fkYyUuSvOt2Zy6hAFuANgW2N/941QcLqpD1lWI9I3CHX+dsFhl1HFSTJFBMUqRGjTNYEjVd7Ac+mK7eTxWJI7MSlNwHcBrxHSQzdvR5VToEfwAWDWuLct/Pzwdyuu4e4jlSlz6jNJKyHRURX3boOv++oGAmacMxxM5o3k7U7xpLYfAt847sro++5NNS5hJHHOhCxM4s8ZAG4I6W2Pvjt+KBuo/eZ2lxOpnqU0vAvF0Kuy1MEoIhkVrJNE/hN7dPToRigcMSy0PEdOahSkjt2EgvfYi35kRn5xP8+CjJciy2dwJqV6jtGXfQurlc8+V/nDXTVJkzGiqIZNTF49bc/ENGr5upwi9hulg+ePrDrHTKYU4ppn/iVTGhVXknC6i1gNRIv+WJXnk1M2fuUfvEMbWZ76Ndr8vLF04xy7tpg6gXcDxHzG6/mpH/diPrw4tdmNQ5l7ClRdTEkDe55+5v8AX2wNZSq59/8AYTZdBrO+tE8cdIkkQjWDwq6NddwG5+YBHnhppsqFRBHNU1vaAgMojt58rkn6WwOnelPCc4qD2+oqCy7FJlFgwHloABt+G/rjmyrNaakaFKltMbooMrKrBARzFtiLafbe/rIUJXYDqP27x7zszJaZIlhibtEOyxglSRva5+eXXfGZFlKZpNUxvKTVwx6+z2IccgF/T/eG6kybLJaZ66nbv8YDPeM6iTztYHnhb4VzHLqGsq84rnYNULohgCX7NAb+InYEkee1sYtffqgF8jqdVdw40dLohhHaBwnQ8ydvy5euOaKhMsr0vdV7pTPswjuZWva7H6m3THmb8eGsqYoqTTGda28Xh2Nxdjfy5AfJweyPP8vqyYm7OPt7MmtuR6qfY9d9/jGtXjqZk4yYrZxSUyyhBJFFHICCHjNtXJbfhPPfl7Xwos9KlartJqm0KFXszdyegufPblyxUeKcnpq6iKUzIag/gbXuPU/5viWVuSZquirqYwHjZI4+0B+0IOx3Ft7jDuME2xYcCY7Nr6R3Pcxy2pf+IZhXsok7ISp2Tq6nVbw7HmVJ+n0dqaLtc8pIkUatUUbBRYagEUnAjJstFPQz5PmsSrViKSojKTatk33FuRLW5+fMYb+CqI1WaQzyAakXtm9zv+6fQ4de/wAS1a1HQPX0gINULHzHzNqYVFKw3BG9x063/K/xiScWZTUUVUldQxfbxkkR81cH76EdRvt6EYtBGAecZVFONLLdWPh23B3tb9vcjD+VST/IvkRdT49JknnbKqsCXspDT1ch7SmGkmFwLDwkjncnmNicFYstyuCAzNQzzNGDcVVTHGNKWB8KaibD1wvcZcNZhRdp3axVjrfsybuACNXxcXwE4YyWSozRJZoGlhUl3SKTdxb7pPkevpcYnSpWqZy2B8o1nIYLiPNZxOgj7jT10aRMdEcGWoQhv1OnUzbWBsVP7Imb08cbSmlSYSO38uaJl7Pr4WPt1wPp8y/h+bagtkilJCXHn/n/ADg5JxZl8smn+FzRraysJw5W5/tX153w8U2VOGrGwxF7qykN1BdBk2ayVkSCJpo5BZS1wCCtgQDYixO2GWsjheOmy2CNXzGFrSyo9hba2o8tQ3uR6Y5JeJqapp+ypKmopI9Gkr4VuB0JWxt6efvjVFkk2YxolLmQEUx2iijINgdtRNuY3wq82Mc3ekCHVqP6dzofMKiCsFPlVa8jIn80XBLfh8RN+fMbYZc1nl7PLVr5HrJ8uiMlSHhEoeeTZIiLjlz9MBqCKLIqVFo49VTGx+0dNkaws3UM3O2+3Oxx95TStW1lJVOfBSkzAaQHDEm2t7DUetz5gdcTs1YOQMD9xurHzNPD9PN32qkmDGrlZFl32F7HQPIEm3sMWLhHLe5ZcJJN5ZdyfS/73J+RgDwtkLVFTJV1am3aFjqWxYk7/P6DbD2BYWxZxKmY/Ff7RFzgegT3Hy6K6lWUEHmDj6xmPQk0EZjlcdQrh0Dq31H0/Ub++Eup4UngqZGpKuaKmnBE5hAVibG3LmLkXt5csUojGmSlje7C6MebLt/wfnEV3DVzsnRjkuK9GQrMOFsojTXNLPPVFgrRm8dr7km/Kx2A626YC5dwrHK8VPUM665tHajxKi35kW8v/b0x+gKrKlmJLBHWx2bb/wCj8hgPNkmXNanlpIrAclFhby2t+mFFuYgK5zDApJziSCXJaOJZf4VRVdfVnwIXW0aj8WxsT6csGcvycZfSQRdvJVV8gDS0qSNpjbe2oryAvsPjFHGS0TWgSNQpFgpBKgDpYkgfTBClyOKKPQFSOIj7ibD6AAfrhZr5Fq6t+cwg6IciTvKeE3adpKnXLUE+Jm+8PQL91B729jh2yfhmKLSzIqIXLsig7nz35n1PwBzwxU9HDCoCqDbcXA2x0Ab4or4YB2sOTFtefCz4hiSKNUjUKqiwA6Y2YzGYuiJ//9k="/>
          <p:cNvSpPr>
            <a:spLocks noChangeAspect="1" noChangeArrowheads="1"/>
          </p:cNvSpPr>
          <p:nvPr/>
        </p:nvSpPr>
        <p:spPr bwMode="auto">
          <a:xfrm>
            <a:off x="190500" y="-411163"/>
            <a:ext cx="866775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8196" name="AutoShape 4" descr="data:image/jpeg;base64,/9j/4AAQSkZJRgABAQAAAQABAAD/2wCEAAkGBwgHBgkIBwgKCgkLDRYPDQwMDRsUFRAWIB0iIiAdHx8kKDQsJCYxJx8fLT0tMTU3Ojo6Iys/RD84QzQ5OjcBCgoKDQwNGg8PGjclHyU3Nzc3Nzc3Nzc3Nzc3Nzc3Nzc3Nzc3Nzc3Nzc3Nzc3Nzc3Nzc3Nzc3Nzc3Nzc3Nzc3N//AABEIAF4AYAMBIgACEQEDEQH/xAAcAAADAAMBAQEAAAAAAAAAAAAFBgcAAwQBAgj/xAA5EAACAQIEAwcBBgYBBQAAAAABAgMEEQAFEiEGMUETFCJRYXGBkSMyUqGxwRUzQnLw8eEHgpKy0f/EABkBAAMBAQEAAAAAAAAAAAAAAAIDBAEABf/EACgRAAICAgIBAgYDAQAAAAAAAAECAAMREgQhMSJBE1FxgZGxIzJhBf/aAAwDAQACEQMRAD8AuOMxmNFZVwUVNJUVMojijF2Y44nE6bjthdzrjHKsrDJ2neJxt2cW+/vhUzviTM+IJ3pcoSWOkFvEn33F7b+QJ/w4VavM46eOGLLssknZ2bt55PDyFtKhgb2O5PLpjzbeaSdavzKkoGMvG9+NM6rpWShp6eAdFF5JD9L2+RjRJmmeI+nMcyqKVn+6WAVfckKLYQycwzGRhVVXc8uS8kppR4xYDw3sOfIDlfAzI6+NKueGqnV1ZtEMruWVBqINwV32+cJKXWoWD5I9hGZrRgNepU6mvzvKtMlXmNUsJ5TbSJv0vZv0x1UXF+YXGielrI9NwsiFGb2Yc/8Aw+cRjN60U1ZUDKZp4aWVQ+lpNzyJDADfcYJUnEuf5Ll1EaSuUrISWgeJGQKbWvcX3ufphwouXUrZ5+cWbEOQV8S55bxjl9S6Q1gehqHNgsu6MfIONr+hscMYIPLEdyfP6LiOm0ZhQ/w2qIb7dBeGa3O45r7WK4JZJxBV5DKkIl75l4NmjDajH/aTuP7Tseljgk5hV9LYJpDDZJUcZjly6vpsypI6qjlEsMguCP0I6H0x1Y9AHMnnhNhfEl404hkzqvemgdUoKXUQ7GysQN3Y/hH+c8OX/UDNWoMm7tAbVFY3ZKfwr/Ufpt84jPEUrU9N3UPAGqoe0kjaRVKIpuo3IuTz+nM4h5Ba1xSn3j6wEU2GHO1qAKNoJiKeWIS6goIPU6gLm4sAOXPYYxII0oZJWlYyEhaemiChj+JmuDcAYVOHswijqII6mseCnszARPYXvyIXcdbe+DrZtQZXm88dGk5YP9lI1l0KN7Wtb2IOIbeOUcr5lSW7Lmbq6sqYMpraWoKkCTVpdNLk6bC5G1t/zHthGEdPHAsiljKSCEkZABZmG9n1dBzHP6mhcSRNPlXfO1RijBmVBbUD97Uf6ifPbrthRp4e8CrheOeskiK93pY1lN7sdW6cvnnfF3/LI7Em5fgGaUgfOZnrZqeOkpU0iZoAQvQbXJ3P746+IBHF3SnSYpLA3aNOrLdVuNxyuQLbA4+5pKml4ap4e7LJExJ1AahG4W9zbra9r+RwsVsqzSl4g+jawLltOw2uQMUKj327scBfaLLLWmo8mHaLivM4qp4YJXqoZZSVjk/rJY2Jv57dcMeU8Y5NPX93ziGeKKRQhn8J7KS5ufDto5bD3thS4QBbOFsutgQwjIvqtv5Y8ppaPLs2enmpYZqGQ+Eyr40UjwkG230vhd9VLPrjsCbWzhc56ldyfMJOF8206u0oJ7NJpOoMp+7Ip9t/UeoxTY3EiB0IKsLgjqMRGKCKNaWOlqnnjSndwUIYRwq25NibBS1wDbY/GKLwBmDPQPls/wDNpD4L/guRb4II9rYn4dpDfDP2jLk62EVf+odVNVcSLSwgsY41iRb7Etz/AHHxhKz7uTd4hp6SWfOGBEs5sVi02UIEJ8O39RuduXk55zIsfE1VVys32UrOStr+EEi2JjWmSmzaZ6eWTXOzSN2oswBJI1WNtXn098dSu9jv7zX6VVg00/camHvMMjllu0beCxseRBN+hwYymmqKlxVVKsTYLGGFyRbmcdDU4qhSvKWlmKgC++/M/ryw0UWWPTsy1AXwHU7MbC/UHfkNhbbfnsMDfzCyYA7hV0BDmcmYBmypaaPeRrhgDuBYdP8APzwt1kcdEYH1IXnbZ2VfBY77n2Pl+eHaXOaqnQrSGYRooN1fQg+BYfAvhSeizXMszetiFmdgXCSFbgWt7b398L4DqlmWbAm3qWTAGYNyTP5cpiaCmcMjNrkicJpYAb/1enK3XBHMM34fkYyUuSvOt2Zy6hAFuANgW2N/941QcLqpD1lWI9I3CHX+dsFhl1HFSTJFBMUqRGjTNYEjVd7Ac+mK7eTxWJI7MSlNwHcBrxHSQzdvR5VToEfwAWDWuLct/Pzwdyuu4e4jlSlz6jNJKyHRURX3boOv++oGAmacMxxM5o3k7U7xpLYfAt847sro++5NNS5hJHHOhCxM4s8ZAG4I6W2Pvjt+KBuo/eZ2lxOpnqU0vAvF0Kuy1MEoIhkVrJNE/hN7dPToRigcMSy0PEdOahSkjt2EgvfYi35kRn5xP8+CjJciy2dwJqV6jtGXfQurlc8+V/nDXTVJkzGiqIZNTF49bc/ENGr5upwi9hulg+ePrDrHTKYU4ppn/iVTGhVXknC6i1gNRIv+WJXnk1M2fuUfvEMbWZ76Ndr8vLF04xy7tpg6gXcDxHzG6/mpH/diPrw4tdmNQ5l7ClRdTEkDe55+5v8AX2wNZSq59/8AYTZdBrO+tE8cdIkkQjWDwq6NddwG5+YBHnhppsqFRBHNU1vaAgMojt58rkn6WwOnelPCc4qD2+oqCy7FJlFgwHloABt+G/rjmyrNaakaFKltMbooMrKrBARzFtiLafbe/rIUJXYDqP27x7zszJaZIlhibtEOyxglSRva5+eXXfGZFlKZpNUxvKTVwx6+z2IccgF/T/eG6kybLJaZ66nbv8YDPeM6iTztYHnhb4VzHLqGsq84rnYNULohgCX7NAb+InYEkee1sYtffqgF8jqdVdw40dLohhHaBwnQ8ydvy5euOaKhMsr0vdV7pTPswjuZWva7H6m3THmb8eGsqYoqTTGda28Xh2Nxdjfy5AfJweyPP8vqyYm7OPt7MmtuR6qfY9d9/jGtXjqZk4yYrZxSUyyhBJFFHICCHjNtXJbfhPPfl7Xwos9KlartJqm0KFXszdyegufPblyxUeKcnpq6iKUzIag/gbXuPU/5viWVuSZquirqYwHjZI4+0B+0IOx3Ft7jDuME2xYcCY7Nr6R3Pcxy2pf+IZhXsok7ISp2Tq6nVbw7HmVJ+n0dqaLtc8pIkUatUUbBRYagEUnAjJstFPQz5PmsSrViKSojKTatk33FuRLW5+fMYb+CqI1WaQzyAakXtm9zv+6fQ4de/wAS1a1HQPX0gINULHzHzNqYVFKw3BG9x063/K/xiScWZTUUVUldQxfbxkkR81cH76EdRvt6EYtBGAecZVFONLLdWPh23B3tb9vcjD+VST/IvkRdT49JknnbKqsCXspDT1ch7SmGkmFwLDwkjncnmNicFYstyuCAzNQzzNGDcVVTHGNKWB8KaibD1wvcZcNZhRdp3axVjrfsybuACNXxcXwE4YyWSozRJZoGlhUl3SKTdxb7pPkevpcYnSpWqZy2B8o1nIYLiPNZxOgj7jT10aRMdEcGWoQhv1OnUzbWBsVP7Imb08cbSmlSYSO38uaJl7Pr4WPt1wPp8y/h+bagtkilJCXHn/n/ADg5JxZl8smn+FzRraysJw5W5/tX153w8U2VOGrGwxF7qykN1BdBk2ayVkSCJpo5BZS1wCCtgQDYixO2GWsjheOmy2CNXzGFrSyo9hba2o8tQ3uR6Y5JeJqapp+ypKmopI9Gkr4VuB0JWxt6efvjVFkk2YxolLmQEUx2iijINgdtRNuY3wq82Mc3ekCHVqP6dzofMKiCsFPlVa8jIn80XBLfh8RN+fMbYZc1nl7PLVr5HrJ8uiMlSHhEoeeTZIiLjlz9MBqCKLIqVFo49VTGx+0dNkaws3UM3O2+3Oxx95TStW1lJVOfBSkzAaQHDEm2t7DUetz5gdcTs1YOQMD9xurHzNPD9PN32qkmDGrlZFl32F7HQPIEm3sMWLhHLe5ZcJJN5ZdyfS/73J+RgDwtkLVFTJV1am3aFjqWxYk7/P6DbD2BYWxZxKmY/Ff7RFzgegT3Hy6K6lWUEHmDj6xmPQk0EZjlcdQrh0Dq31H0/Ub++Eup4UngqZGpKuaKmnBE5hAVibG3LmLkXt5csUojGmSlje7C6MebLt/wfnEV3DVzsnRjkuK9GQrMOFsojTXNLPPVFgrRm8dr7km/Kx2A626YC5dwrHK8VPUM665tHajxKi35kW8v/b0x+gKrKlmJLBHWx2bb/wCj8hgPNkmXNanlpIrAclFhby2t+mFFuYgK5zDApJziSCXJaOJZf4VRVdfVnwIXW0aj8WxsT6csGcvycZfSQRdvJVV8gDS0qSNpjbe2oryAvsPjFHGS0TWgSNQpFgpBKgDpYkgfTBClyOKKPQFSOIj7ibD6AAfrhZr5Fq6t+cwg6IciTvKeE3adpKnXLUE+Jm+8PQL91B729jh2yfhmKLSzIqIXLsig7nz35n1PwBzwxU9HDCoCqDbcXA2x0Ab4or4YB2sOTFtefCz4hiSKNUjUKqiwA6Y2YzGYuiJ//9k="/>
          <p:cNvSpPr>
            <a:spLocks noChangeAspect="1" noChangeArrowheads="1"/>
          </p:cNvSpPr>
          <p:nvPr/>
        </p:nvSpPr>
        <p:spPr bwMode="auto">
          <a:xfrm>
            <a:off x="190500" y="-411163"/>
            <a:ext cx="866775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8198" name="AutoShape 6" descr="data:image/jpeg;base64,/9j/4AAQSkZJRgABAQAAAQABAAD/2wCEAAkGBwgHBgkIBwgKCgkLDRYPDQwMDRsUFRAWIB0iIiAdHx8kKDQsJCYxJx8fLT0tMTU3Ojo6Iys/RD84QzQ5OjcBCgoKDQwNGg8PGjclHyU3Nzc3Nzc3Nzc3Nzc3Nzc3Nzc3Nzc3Nzc3Nzc3Nzc3Nzc3Nzc3Nzc3Nzc3Nzc3Nzc3N//AABEIAF4AYAMBIgACEQEDEQH/xAAcAAADAAMBAQEAAAAAAAAAAAAFBgcAAwQBAgj/xAA5EAACAQIEAwcBBgYBBQAAAAABAgMEEQAFEiEGMUETFCJRYXGBkSMyUqGxwRUzQnLw8eEHgpKy0f/EABkBAAMBAQEAAAAAAAAAAAAAAAIDBAEABf/EACgRAAICAgIBAgYDAQAAAAAAAAECAAMREgQhMSJBE1FxgZGxIzJhBf/aAAwDAQACEQMRAD8AuOMxmNFZVwUVNJUVMojijF2Y44nE6bjthdzrjHKsrDJ2neJxt2cW+/vhUzviTM+IJ3pcoSWOkFvEn33F7b+QJ/w4VavM46eOGLLssknZ2bt55PDyFtKhgb2O5PLpjzbeaSdavzKkoGMvG9+NM6rpWShp6eAdFF5JD9L2+RjRJmmeI+nMcyqKVn+6WAVfckKLYQycwzGRhVVXc8uS8kppR4xYDw3sOfIDlfAzI6+NKueGqnV1ZtEMruWVBqINwV32+cJKXWoWD5I9hGZrRgNepU6mvzvKtMlXmNUsJ5TbSJv0vZv0x1UXF+YXGielrI9NwsiFGb2Yc/8Aw+cRjN60U1ZUDKZp4aWVQ+lpNzyJDADfcYJUnEuf5Ll1EaSuUrISWgeJGQKbWvcX3ufphwouXUrZ5+cWbEOQV8S55bxjl9S6Q1gehqHNgsu6MfIONr+hscMYIPLEdyfP6LiOm0ZhQ/w2qIb7dBeGa3O45r7WK4JZJxBV5DKkIl75l4NmjDajH/aTuP7Tseljgk5hV9LYJpDDZJUcZjly6vpsypI6qjlEsMguCP0I6H0x1Y9AHMnnhNhfEl404hkzqvemgdUoKXUQ7GysQN3Y/hH+c8OX/UDNWoMm7tAbVFY3ZKfwr/Ufpt84jPEUrU9N3UPAGqoe0kjaRVKIpuo3IuTz+nM4h5Ba1xSn3j6wEU2GHO1qAKNoJiKeWIS6goIPU6gLm4sAOXPYYxII0oZJWlYyEhaemiChj+JmuDcAYVOHswijqII6mseCnszARPYXvyIXcdbe+DrZtQZXm88dGk5YP9lI1l0KN7Wtb2IOIbeOUcr5lSW7Lmbq6sqYMpraWoKkCTVpdNLk6bC5G1t/zHthGEdPHAsiljKSCEkZABZmG9n1dBzHP6mhcSRNPlXfO1RijBmVBbUD97Uf6ifPbrthRp4e8CrheOeskiK93pY1lN7sdW6cvnnfF3/LI7Em5fgGaUgfOZnrZqeOkpU0iZoAQvQbXJ3P746+IBHF3SnSYpLA3aNOrLdVuNxyuQLbA4+5pKml4ap4e7LJExJ1AahG4W9zbra9r+RwsVsqzSl4g+jawLltOw2uQMUKj327scBfaLLLWmo8mHaLivM4qp4YJXqoZZSVjk/rJY2Jv57dcMeU8Y5NPX93ziGeKKRQhn8J7KS5ufDto5bD3thS4QBbOFsutgQwjIvqtv5Y8ppaPLs2enmpYZqGQ+Eyr40UjwkG230vhd9VLPrjsCbWzhc56ldyfMJOF8206u0oJ7NJpOoMp+7Ip9t/UeoxTY3EiB0IKsLgjqMRGKCKNaWOlqnnjSndwUIYRwq25NibBS1wDbY/GKLwBmDPQPls/wDNpD4L/guRb4II9rYn4dpDfDP2jLk62EVf+odVNVcSLSwgsY41iRb7Etz/AHHxhKz7uTd4hp6SWfOGBEs5sVi02UIEJ8O39RuduXk55zIsfE1VVys32UrOStr+EEi2JjWmSmzaZ6eWTXOzSN2oswBJI1WNtXn098dSu9jv7zX6VVg00/camHvMMjllu0beCxseRBN+hwYymmqKlxVVKsTYLGGFyRbmcdDU4qhSvKWlmKgC++/M/ryw0UWWPTsy1AXwHU7MbC/UHfkNhbbfnsMDfzCyYA7hV0BDmcmYBmypaaPeRrhgDuBYdP8APzwt1kcdEYH1IXnbZ2VfBY77n2Pl+eHaXOaqnQrSGYRooN1fQg+BYfAvhSeizXMszetiFmdgXCSFbgWt7b398L4DqlmWbAm3qWTAGYNyTP5cpiaCmcMjNrkicJpYAb/1enK3XBHMM34fkYyUuSvOt2Zy6hAFuANgW2N/941QcLqpD1lWI9I3CHX+dsFhl1HFSTJFBMUqRGjTNYEjVd7Ac+mK7eTxWJI7MSlNwHcBrxHSQzdvR5VToEfwAWDWuLct/Pzwdyuu4e4jlSlz6jNJKyHRURX3boOv++oGAmacMxxM5o3k7U7xpLYfAt847sro++5NNS5hJHHOhCxM4s8ZAG4I6W2Pvjt+KBuo/eZ2lxOpnqU0vAvF0Kuy1MEoIhkVrJNE/hN7dPToRigcMSy0PEdOahSkjt2EgvfYi35kRn5xP8+CjJciy2dwJqV6jtGXfQurlc8+V/nDXTVJkzGiqIZNTF49bc/ENGr5upwi9hulg+ePrDrHTKYU4ppn/iVTGhVXknC6i1gNRIv+WJXnk1M2fuUfvEMbWZ76Ndr8vLF04xy7tpg6gXcDxHzG6/mpH/diPrw4tdmNQ5l7ClRdTEkDe55+5v8AX2wNZSq59/8AYTZdBrO+tE8cdIkkQjWDwq6NddwG5+YBHnhppsqFRBHNU1vaAgMojt58rkn6WwOnelPCc4qD2+oqCy7FJlFgwHloABt+G/rjmyrNaakaFKltMbooMrKrBARzFtiLafbe/rIUJXYDqP27x7zszJaZIlhibtEOyxglSRva5+eXXfGZFlKZpNUxvKTVwx6+z2IccgF/T/eG6kybLJaZ66nbv8YDPeM6iTztYHnhb4VzHLqGsq84rnYNULohgCX7NAb+InYEkee1sYtffqgF8jqdVdw40dLohhHaBwnQ8ydvy5euOaKhMsr0vdV7pTPswjuZWva7H6m3THmb8eGsqYoqTTGda28Xh2Nxdjfy5AfJweyPP8vqyYm7OPt7MmtuR6qfY9d9/jGtXjqZk4yYrZxSUyyhBJFFHICCHjNtXJbfhPPfl7Xwos9KlartJqm0KFXszdyegufPblyxUeKcnpq6iKUzIag/gbXuPU/5viWVuSZquirqYwHjZI4+0B+0IOx3Ft7jDuME2xYcCY7Nr6R3Pcxy2pf+IZhXsok7ISp2Tq6nVbw7HmVJ+n0dqaLtc8pIkUatUUbBRYagEUnAjJstFPQz5PmsSrViKSojKTatk33FuRLW5+fMYb+CqI1WaQzyAakXtm9zv+6fQ4de/wAS1a1HQPX0gINULHzHzNqYVFKw3BG9x063/K/xiScWZTUUVUldQxfbxkkR81cH76EdRvt6EYtBGAecZVFONLLdWPh23B3tb9vcjD+VST/IvkRdT49JknnbKqsCXspDT1ch7SmGkmFwLDwkjncnmNicFYstyuCAzNQzzNGDcVVTHGNKWB8KaibD1wvcZcNZhRdp3axVjrfsybuACNXxcXwE4YyWSozRJZoGlhUl3SKTdxb7pPkevpcYnSpWqZy2B8o1nIYLiPNZxOgj7jT10aRMdEcGWoQhv1OnUzbWBsVP7Imb08cbSmlSYSO38uaJl7Pr4WPt1wPp8y/h+bagtkilJCXHn/n/ADg5JxZl8smn+FzRraysJw5W5/tX153w8U2VOGrGwxF7qykN1BdBk2ayVkSCJpo5BZS1wCCtgQDYixO2GWsjheOmy2CNXzGFrSyo9hba2o8tQ3uR6Y5JeJqapp+ypKmopI9Gkr4VuB0JWxt6efvjVFkk2YxolLmQEUx2iijINgdtRNuY3wq82Mc3ekCHVqP6dzofMKiCsFPlVa8jIn80XBLfh8RN+fMbYZc1nl7PLVr5HrJ8uiMlSHhEoeeTZIiLjlz9MBqCKLIqVFo49VTGx+0dNkaws3UM3O2+3Oxx95TStW1lJVOfBSkzAaQHDEm2t7DUetz5gdcTs1YOQMD9xurHzNPD9PN32qkmDGrlZFl32F7HQPIEm3sMWLhHLe5ZcJJN5ZdyfS/73J+RgDwtkLVFTJV1am3aFjqWxYk7/P6DbD2BYWxZxKmY/Ff7RFzgegT3Hy6K6lWUEHmDj6xmPQk0EZjlcdQrh0Dq31H0/Ub++Eup4UngqZGpKuaKmnBE5hAVibG3LmLkXt5csUojGmSlje7C6MebLt/wfnEV3DVzsnRjkuK9GQrMOFsojTXNLPPVFgrRm8dr7km/Kx2A626YC5dwrHK8VPUM665tHajxKi35kW8v/b0x+gKrKlmJLBHWx2bb/wCj8hgPNkmXNanlpIrAclFhby2t+mFFuYgK5zDApJziSCXJaOJZf4VRVdfVnwIXW0aj8WxsT6csGcvycZfSQRdvJVV8gDS0qSNpjbe2oryAvsPjFHGS0TWgSNQpFgpBKgDpYkgfTBClyOKKPQFSOIj7ibD6AAfrhZr5Fq6t+cwg6IciTvKeE3adpKnXLUE+Jm+8PQL91B729jh2yfhmKLSzIqIXLsig7nz35n1PwBzwxU9HDCoCqDbcXA2x0Ab4or4YB2sOTFtefCz4hiSKNUjUKqiwA6Y2YzGYuiJ//9k="/>
          <p:cNvSpPr>
            <a:spLocks noChangeAspect="1" noChangeArrowheads="1"/>
          </p:cNvSpPr>
          <p:nvPr/>
        </p:nvSpPr>
        <p:spPr bwMode="auto">
          <a:xfrm>
            <a:off x="190500" y="-411163"/>
            <a:ext cx="866775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8200" name="AutoShape 8" descr="data:image/jpeg;base64,/9j/4AAQSkZJRgABAQAAAQABAAD/2wCEAAkGBwgHBgkIBwgKCgkLDRYPDQwMDRsUFRAWIB0iIiAdHx8kKDQsJCYxJx8fLT0tMTU3Ojo6Iys/RD84QzQ5OjcBCgoKDQwNGg8PGjclHyU3Nzc3Nzc3Nzc3Nzc3Nzc3Nzc3Nzc3Nzc3Nzc3Nzc3Nzc3Nzc3Nzc3Nzc3Nzc3Nzc3N//AABEIAF4AYAMBIgACEQEDEQH/xAAcAAADAAMBAQEAAAAAAAAAAAAFBgcAAwQBAgj/xAA5EAACAQIEAwcBBgYBBQAAAAABAgMEEQAFEiEGMUETFCJRYXGBkSMyUqGxwRUzQnLw8eEHgpKy0f/EABkBAAMBAQEAAAAAAAAAAAAAAAIDBAEABf/EACgRAAICAgIBAgYDAQAAAAAAAAECAAMREgQhMSJBE1FxgZGxIzJhBf/aAAwDAQACEQMRAD8AuOMxmNFZVwUVNJUVMojijF2Y44nE6bjthdzrjHKsrDJ2neJxt2cW+/vhUzviTM+IJ3pcoSWOkFvEn33F7b+QJ/w4VavM46eOGLLssknZ2bt55PDyFtKhgb2O5PLpjzbeaSdavzKkoGMvG9+NM6rpWShp6eAdFF5JD9L2+RjRJmmeI+nMcyqKVn+6WAVfckKLYQycwzGRhVVXc8uS8kppR4xYDw3sOfIDlfAzI6+NKueGqnV1ZtEMruWVBqINwV32+cJKXWoWD5I9hGZrRgNepU6mvzvKtMlXmNUsJ5TbSJv0vZv0x1UXF+YXGielrI9NwsiFGb2Yc/8Aw+cRjN60U1ZUDKZp4aWVQ+lpNzyJDADfcYJUnEuf5Ll1EaSuUrISWgeJGQKbWvcX3ufphwouXUrZ5+cWbEOQV8S55bxjl9S6Q1gehqHNgsu6MfIONr+hscMYIPLEdyfP6LiOm0ZhQ/w2qIb7dBeGa3O45r7WK4JZJxBV5DKkIl75l4NmjDajH/aTuP7Tseljgk5hV9LYJpDDZJUcZjly6vpsypI6qjlEsMguCP0I6H0x1Y9AHMnnhNhfEl404hkzqvemgdUoKXUQ7GysQN3Y/hH+c8OX/UDNWoMm7tAbVFY3ZKfwr/Ufpt84jPEUrU9N3UPAGqoe0kjaRVKIpuo3IuTz+nM4h5Ba1xSn3j6wEU2GHO1qAKNoJiKeWIS6goIPU6gLm4sAOXPYYxII0oZJWlYyEhaemiChj+JmuDcAYVOHswijqII6mseCnszARPYXvyIXcdbe+DrZtQZXm88dGk5YP9lI1l0KN7Wtb2IOIbeOUcr5lSW7Lmbq6sqYMpraWoKkCTVpdNLk6bC5G1t/zHthGEdPHAsiljKSCEkZABZmG9n1dBzHP6mhcSRNPlXfO1RijBmVBbUD97Uf6ifPbrthRp4e8CrheOeskiK93pY1lN7sdW6cvnnfF3/LI7Em5fgGaUgfOZnrZqeOkpU0iZoAQvQbXJ3P746+IBHF3SnSYpLA3aNOrLdVuNxyuQLbA4+5pKml4ap4e7LJExJ1AahG4W9zbra9r+RwsVsqzSl4g+jawLltOw2uQMUKj327scBfaLLLWmo8mHaLivM4qp4YJXqoZZSVjk/rJY2Jv57dcMeU8Y5NPX93ziGeKKRQhn8J7KS5ufDto5bD3thS4QBbOFsutgQwjIvqtv5Y8ppaPLs2enmpYZqGQ+Eyr40UjwkG230vhd9VLPrjsCbWzhc56ldyfMJOF8206u0oJ7NJpOoMp+7Ip9t/UeoxTY3EiB0IKsLgjqMRGKCKNaWOlqnnjSndwUIYRwq25NibBS1wDbY/GKLwBmDPQPls/wDNpD4L/guRb4II9rYn4dpDfDP2jLk62EVf+odVNVcSLSwgsY41iRb7Etz/AHHxhKz7uTd4hp6SWfOGBEs5sVi02UIEJ8O39RuduXk55zIsfE1VVys32UrOStr+EEi2JjWmSmzaZ6eWTXOzSN2oswBJI1WNtXn098dSu9jv7zX6VVg00/camHvMMjllu0beCxseRBN+hwYymmqKlxVVKsTYLGGFyRbmcdDU4qhSvKWlmKgC++/M/ryw0UWWPTsy1AXwHU7MbC/UHfkNhbbfnsMDfzCyYA7hV0BDmcmYBmypaaPeRrhgDuBYdP8APzwt1kcdEYH1IXnbZ2VfBY77n2Pl+eHaXOaqnQrSGYRooN1fQg+BYfAvhSeizXMszetiFmdgXCSFbgWt7b398L4DqlmWbAm3qWTAGYNyTP5cpiaCmcMjNrkicJpYAb/1enK3XBHMM34fkYyUuSvOt2Zy6hAFuANgW2N/941QcLqpD1lWI9I3CHX+dsFhl1HFSTJFBMUqRGjTNYEjVd7Ac+mK7eTxWJI7MSlNwHcBrxHSQzdvR5VToEfwAWDWuLct/Pzwdyuu4e4jlSlz6jNJKyHRURX3boOv++oGAmacMxxM5o3k7U7xpLYfAt847sro++5NNS5hJHHOhCxM4s8ZAG4I6W2Pvjt+KBuo/eZ2lxOpnqU0vAvF0Kuy1MEoIhkVrJNE/hN7dPToRigcMSy0PEdOahSkjt2EgvfYi35kRn5xP8+CjJciy2dwJqV6jtGXfQurlc8+V/nDXTVJkzGiqIZNTF49bc/ENGr5upwi9hulg+ePrDrHTKYU4ppn/iVTGhVXknC6i1gNRIv+WJXnk1M2fuUfvEMbWZ76Ndr8vLF04xy7tpg6gXcDxHzG6/mpH/diPrw4tdmNQ5l7ClRdTEkDe55+5v8AX2wNZSq59/8AYTZdBrO+tE8cdIkkQjWDwq6NddwG5+YBHnhppsqFRBHNU1vaAgMojt58rkn6WwOnelPCc4qD2+oqCy7FJlFgwHloABt+G/rjmyrNaakaFKltMbooMrKrBARzFtiLafbe/rIUJXYDqP27x7zszJaZIlhibtEOyxglSRva5+eXXfGZFlKZpNUxvKTVwx6+z2IccgF/T/eG6kybLJaZ66nbv8YDPeM6iTztYHnhb4VzHLqGsq84rnYNULohgCX7NAb+InYEkee1sYtffqgF8jqdVdw40dLohhHaBwnQ8ydvy5euOaKhMsr0vdV7pTPswjuZWva7H6m3THmb8eGsqYoqTTGda28Xh2Nxdjfy5AfJweyPP8vqyYm7OPt7MmtuR6qfY9d9/jGtXjqZk4yYrZxSUyyhBJFFHICCHjNtXJbfhPPfl7Xwos9KlartJqm0KFXszdyegufPblyxUeKcnpq6iKUzIag/gbXuPU/5viWVuSZquirqYwHjZI4+0B+0IOx3Ft7jDuME2xYcCY7Nr6R3Pcxy2pf+IZhXsok7ISp2Tq6nVbw7HmVJ+n0dqaLtc8pIkUatUUbBRYagEUnAjJstFPQz5PmsSrViKSojKTatk33FuRLW5+fMYb+CqI1WaQzyAakXtm9zv+6fQ4de/wAS1a1HQPX0gINULHzHzNqYVFKw3BG9x063/K/xiScWZTUUVUldQxfbxkkR81cH76EdRvt6EYtBGAecZVFONLLdWPh23B3tb9vcjD+VST/IvkRdT49JknnbKqsCXspDT1ch7SmGkmFwLDwkjncnmNicFYstyuCAzNQzzNGDcVVTHGNKWB8KaibD1wvcZcNZhRdp3axVjrfsybuACNXxcXwE4YyWSozRJZoGlhUl3SKTdxb7pPkevpcYnSpWqZy2B8o1nIYLiPNZxOgj7jT10aRMdEcGWoQhv1OnUzbWBsVP7Imb08cbSmlSYSO38uaJl7Pr4WPt1wPp8y/h+bagtkilJCXHn/n/ADg5JxZl8smn+FzRraysJw5W5/tX153w8U2VOGrGwxF7qykN1BdBk2ayVkSCJpo5BZS1wCCtgQDYixO2GWsjheOmy2CNXzGFrSyo9hba2o8tQ3uR6Y5JeJqapp+ypKmopI9Gkr4VuB0JWxt6efvjVFkk2YxolLmQEUx2iijINgdtRNuY3wq82Mc3ekCHVqP6dzofMKiCsFPlVa8jIn80XBLfh8RN+fMbYZc1nl7PLVr5HrJ8uiMlSHhEoeeTZIiLjlz9MBqCKLIqVFo49VTGx+0dNkaws3UM3O2+3Oxx95TStW1lJVOfBSkzAaQHDEm2t7DUetz5gdcTs1YOQMD9xurHzNPD9PN32qkmDGrlZFl32F7HQPIEm3sMWLhHLe5ZcJJN5ZdyfS/73J+RgDwtkLVFTJV1am3aFjqWxYk7/P6DbD2BYWxZxKmY/Ff7RFzgegT3Hy6K6lWUEHmDj6xmPQk0EZjlcdQrh0Dq31H0/Ub++Eup4UngqZGpKuaKmnBE5hAVibG3LmLkXt5csUojGmSlje7C6MebLt/wfnEV3DVzsnRjkuK9GQrMOFsojTXNLPPVFgrRm8dr7km/Kx2A626YC5dwrHK8VPUM665tHajxKi35kW8v/b0x+gKrKlmJLBHWx2bb/wCj8hgPNkmXNanlpIrAclFhby2t+mFFuYgK5zDApJziSCXJaOJZf4VRVdfVnwIXW0aj8WxsT6csGcvycZfSQRdvJVV8gDS0qSNpjbe2oryAvsPjFHGS0TWgSNQpFgpBKgDpYkgfTBClyOKKPQFSOIj7ibD6AAfrhZr5Fq6t+cwg6IciTvKeE3adpKnXLUE+Jm+8PQL91B729jh2yfhmKLSzIqIXLsig7nz35n1PwBzwxU9HDCoCqDbcXA2x0Ab4or4YB2sOTFtefCz4hiSKNUjUKqiwA6Y2YzGYuiJ//9k="/>
          <p:cNvSpPr>
            <a:spLocks noChangeAspect="1" noChangeArrowheads="1"/>
          </p:cNvSpPr>
          <p:nvPr/>
        </p:nvSpPr>
        <p:spPr bwMode="auto">
          <a:xfrm>
            <a:off x="190500" y="-411163"/>
            <a:ext cx="866775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8204" name="Picture 12" descr="https://encrypted-tbn1.gstatic.com/images?q=tbn:ANd9GcQBln9KjETC3vhLdygvR_yVMs1K2dpWz1uDMyqZFYz6O_UG0TbHmQ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63" y="1"/>
            <a:ext cx="1214431" cy="12090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9524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ชื่อเรื่อง 1"/>
          <p:cNvSpPr>
            <a:spLocks noGrp="1"/>
          </p:cNvSpPr>
          <p:nvPr>
            <p:ph type="title"/>
          </p:nvPr>
        </p:nvSpPr>
        <p:spPr>
          <a:xfrm>
            <a:off x="539750" y="692150"/>
            <a:ext cx="8353425" cy="1066800"/>
          </a:xfrm>
        </p:spPr>
        <p:txBody>
          <a:bodyPr/>
          <a:lstStyle/>
          <a:p>
            <a:r>
              <a:rPr lang="th-TH" sz="3600" b="1" smtClean="0"/>
              <a:t>กรณีสำรองเงินสดจ่ายก่อนและนำใบเสร็จมาเบิกเงินคืน</a:t>
            </a:r>
          </a:p>
        </p:txBody>
      </p:sp>
      <p:sp>
        <p:nvSpPr>
          <p:cNvPr id="27651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8313" y="1844675"/>
            <a:ext cx="8351837" cy="4464050"/>
          </a:xfrm>
          <a:ln>
            <a:solidFill>
              <a:srgbClr val="FF0000"/>
            </a:solidFill>
          </a:ln>
        </p:spPr>
        <p:txBody>
          <a:bodyPr/>
          <a:lstStyle/>
          <a:p>
            <a:pPr>
              <a:spcAft>
                <a:spcPts val="600"/>
              </a:spcAft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ให้ผู้มีสิทธินำเสร็จรับเงินที่ได้รับจากรพ.มาส่งให้นายทะเบียนหน่วยเบิก</a:t>
            </a:r>
          </a:p>
          <a:p>
            <a:pPr>
              <a:spcAft>
                <a:spcPts val="600"/>
              </a:spcAft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นายทะเบียนจะต้องทำการบันทึกข้อมูลรายละเอียดค่าใช้จ่ายเข้าสู่เว็บไซต์ของสปสช.  </a:t>
            </a:r>
            <a:r>
              <a:rPr lang="th-TH" sz="3200" b="1" u="sng" dirty="0" smtClean="0">
                <a:latin typeface="TH SarabunPSK" pitchFamily="34" charset="-34"/>
                <a:cs typeface="TH SarabunPSK" pitchFamily="34" charset="-34"/>
              </a:rPr>
              <a:t>รับรองใบเสร็จถูกต้อง พร้อมสแกนใบเสร็จรับเงิน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เข้าสู่ระบบเพื่อรอการตรวจสอบ</a:t>
            </a:r>
          </a:p>
          <a:p>
            <a:pPr>
              <a:spcAft>
                <a:spcPts val="600"/>
              </a:spcAft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สปสช.จะทำการประมวลผลจ่ายเงินคืนเป็นรายรอบ ตัดรอบทุกสิ้นเดือน ใช้เวลาตั้งโอน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15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วัน รวมประมาณ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45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วัน</a:t>
            </a:r>
          </a:p>
          <a:p>
            <a:pPr>
              <a:spcAft>
                <a:spcPts val="600"/>
              </a:spcAft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เมื่อได้รับเงินโอน นายทะเบียนจะต้องจัดระบบการจ่ายเงินคืนผู้มีสิทธิต่อไป</a:t>
            </a:r>
          </a:p>
          <a:p>
            <a:pPr>
              <a:spcAft>
                <a:spcPts val="600"/>
              </a:spcAft>
            </a:pPr>
            <a:endParaRPr lang="th-TH" sz="3200" b="1" dirty="0" smtClean="0">
              <a:latin typeface="TH SarabunPSK" pitchFamily="34" charset="-34"/>
              <a:cs typeface="TH SarabunPSK" pitchFamily="34" charset="-34"/>
            </a:endParaRPr>
          </a:p>
          <a:p>
            <a:pPr>
              <a:spcAft>
                <a:spcPts val="600"/>
              </a:spcAft>
            </a:pPr>
            <a:endParaRPr lang="th-TH" sz="3200" b="1" dirty="0" smtClean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ชื่อเรื่อง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066800"/>
          </a:xfrm>
        </p:spPr>
        <p:txBody>
          <a:bodyPr/>
          <a:lstStyle/>
          <a:p>
            <a:r>
              <a:rPr lang="th-TH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ข้อแนะนำ</a:t>
            </a:r>
          </a:p>
        </p:txBody>
      </p:sp>
      <p:sp>
        <p:nvSpPr>
          <p:cNvPr id="28675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968875"/>
          </a:xfrm>
          <a:ln>
            <a:solidFill>
              <a:srgbClr val="FF0000"/>
            </a:solidFill>
          </a:ln>
        </p:spPr>
        <p:txBody>
          <a:bodyPr/>
          <a:lstStyle/>
          <a:p>
            <a:pPr marL="850900" indent="-742950">
              <a:buFont typeface="Georgia" pitchFamily="18" charset="0"/>
              <a:buNone/>
            </a:pPr>
            <a:r>
              <a:rPr lang="th-TH" sz="3200" b="1" u="sng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การเปิดบัญชีเพื่อรองรับการโอนเงินคืนผู้มีสิทธิกรณีใบเสร็จ</a:t>
            </a:r>
          </a:p>
          <a:p>
            <a:pPr marL="850900" indent="-742950">
              <a:spcAft>
                <a:spcPts val="600"/>
              </a:spcAft>
              <a:buClrTx/>
              <a:buFont typeface="Trebuchet MS" pitchFamily="34" charset="0"/>
              <a:buAutoNum type="arabicPeriod"/>
            </a:pPr>
            <a:r>
              <a:rPr lang="th-TH" sz="3200" b="1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เพื่อป้องกันไม่ให้เกิดความสับสนในการโอนเงินให้กับองค์การบริหารส่วนท้องถิ่น สปสช.จึงมีความจำเป็นในการขอความร่วมมือจากองค์การบริหารส่วนท้องถิ่นทุกแห่งแจ้งบัญชีเงินบำรุงกับธกส.หรือกรุงไทย โดยชื่อบัญชีเป็นชื่อหน่วยงานเพื่อใช้ในการโอนเงินคืนกรณีผู้มีสิทธิสำรองจ่ายและเอาใบเสร็จมาเบิกคืน</a:t>
            </a:r>
          </a:p>
          <a:p>
            <a:pPr marL="850900" indent="-742950">
              <a:spcAft>
                <a:spcPts val="600"/>
              </a:spcAft>
              <a:buClrTx/>
              <a:buFont typeface="Trebuchet MS" pitchFamily="34" charset="0"/>
              <a:buAutoNum type="arabicPeriod"/>
            </a:pPr>
            <a:r>
              <a:rPr lang="th-TH" sz="3200" b="1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ไม่ใช้บัญชีเดิมของอบต.ที่สปสช.เคยโอนเงินกองทุน</a:t>
            </a:r>
            <a:r>
              <a:rPr lang="en-US" sz="3200" b="1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 PP</a:t>
            </a:r>
            <a:r>
              <a:rPr lang="th-TH" sz="3200" b="1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 ให้อบต.นั้น จะใช้ชื่อเป็น </a:t>
            </a:r>
            <a:r>
              <a:rPr lang="en-US" sz="3200" b="1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“</a:t>
            </a:r>
            <a:r>
              <a:rPr lang="th-TH" sz="3200" b="1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กองทุนประกันสุขภาพตำบล</a:t>
            </a:r>
            <a:r>
              <a:rPr lang="en-US" sz="3200" b="1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”</a:t>
            </a:r>
            <a:endParaRPr lang="th-TH" sz="3200" b="1" dirty="0" smtClean="0">
              <a:latin typeface="TH SarabunPSK" pitchFamily="34" charset="-34"/>
              <a:ea typeface="Arial Unicode MS" pitchFamily="34" charset="-128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ชื่อเรื่อง 4"/>
          <p:cNvSpPr>
            <a:spLocks noGrp="1"/>
          </p:cNvSpPr>
          <p:nvPr>
            <p:ph type="ctrTitle"/>
          </p:nvPr>
        </p:nvSpPr>
        <p:spPr>
          <a:xfrm>
            <a:off x="457200" y="2060575"/>
            <a:ext cx="8458200" cy="181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h-TH" sz="4800" b="1" smtClean="0"/>
              <a:t>การหมดสิทธิและการลงทะเบียนต่อเนื่อง</a:t>
            </a:r>
            <a:br>
              <a:rPr lang="th-TH" sz="4800" b="1" smtClean="0"/>
            </a:br>
            <a:r>
              <a:rPr lang="th-TH" sz="4800" b="1" smtClean="0"/>
              <a:t>ในระบบหลักประกันสุขภาพ</a:t>
            </a:r>
          </a:p>
        </p:txBody>
      </p:sp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5292725" y="5876925"/>
            <a:ext cx="3657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th-TH" sz="1600" b="1">
                <a:solidFill>
                  <a:srgbClr val="000066"/>
                </a:solidFill>
                <a:cs typeface="Tahoma" pitchFamily="34" charset="0"/>
              </a:rPr>
              <a:t>สำนักงานหลักประกันสุขภาพแห่งชาติ</a:t>
            </a:r>
          </a:p>
        </p:txBody>
      </p:sp>
      <p:sp>
        <p:nvSpPr>
          <p:cNvPr id="5" name="วงรี 4"/>
          <p:cNvSpPr/>
          <p:nvPr/>
        </p:nvSpPr>
        <p:spPr>
          <a:xfrm>
            <a:off x="3851275" y="765175"/>
            <a:ext cx="1081088" cy="11509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dirty="0"/>
              <a:t>3</a:t>
            </a:r>
            <a:endParaRPr lang="th-TH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ชื่อเรื่อง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1066800"/>
          </a:xfrm>
        </p:spPr>
        <p:txBody>
          <a:bodyPr/>
          <a:lstStyle/>
          <a:p>
            <a:r>
              <a:rPr lang="th-TH" b="1" smtClean="0"/>
              <a:t>การหมดสิทธิรักษาพยาบาล</a:t>
            </a:r>
            <a:endParaRPr lang="th-TH" smtClean="0"/>
          </a:p>
        </p:txBody>
      </p:sp>
      <p:sp>
        <p:nvSpPr>
          <p:cNvPr id="3072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968875"/>
          </a:xfrm>
          <a:ln>
            <a:solidFill>
              <a:srgbClr val="FF0000"/>
            </a:solidFill>
            <a:prstDash val="dashDot"/>
          </a:ln>
        </p:spPr>
        <p:txBody>
          <a:bodyPr/>
          <a:lstStyle/>
          <a:p>
            <a:pPr>
              <a:spcAft>
                <a:spcPts val="600"/>
              </a:spcAft>
            </a:pPr>
            <a:r>
              <a:rPr lang="th-TH" smtClean="0">
                <a:latin typeface="TH SarabunPSK" pitchFamily="34" charset="-34"/>
                <a:cs typeface="TH SarabunPSK" pitchFamily="34" charset="-34"/>
              </a:rPr>
              <a:t>นายทะเบียนของหน่วยเบิกจะต้องทำการปรับปรุงข้อมูลของผู้หมดสิทธิของหน่วยงานนั้น ๆ เช่น กรณีบุคลากรเสียชีวิต ลาออก เกษียณอายุ รวมถึงการหมดสิทธิของผู้มีสิทธิร่วม  เช่น บิดามารดาเสียชีวิต การหย่าร้างกับคู่สมรส บุตรบรรลุนิติภาวะ เป็นต้น ข้อมูลที่แจ้งจะได้รับการประมวลผลภายในวันนั้นเช่นเดียวกับข้อมูลผู้มีสิทธิรายใหม่</a:t>
            </a:r>
            <a:endParaRPr lang="en-US" smtClean="0">
              <a:latin typeface="TH SarabunPSK" pitchFamily="34" charset="-34"/>
              <a:cs typeface="TH SarabunPSK" pitchFamily="34" charset="-34"/>
            </a:endParaRPr>
          </a:p>
          <a:p>
            <a:pPr>
              <a:spcAft>
                <a:spcPts val="600"/>
              </a:spcAft>
            </a:pPr>
            <a:r>
              <a:rPr lang="th-TH" smtClean="0">
                <a:latin typeface="TH SarabunPSK" pitchFamily="34" charset="-34"/>
                <a:cs typeface="TH SarabunPSK" pitchFamily="34" charset="-34"/>
              </a:rPr>
              <a:t>สำหรับการหมดสิทธิจากกรณีเกษียณอายุ หรือบุตรบรรลุนิติภาวะ สำนักงานหลักประกันสุขภาพแห่งชาติจะทำการตรวจสอบและปรับปรุงให้หมดสิทธิโดยอัตโนมัติทุกเดือน หากข้อมูลนั้นยังไม่ได้รับการปรับปรุง</a:t>
            </a:r>
            <a:endParaRPr lang="en-US" smtClean="0">
              <a:latin typeface="TH SarabunPSK" pitchFamily="34" charset="-34"/>
              <a:cs typeface="TH SarabunPSK" pitchFamily="34" charset="-34"/>
            </a:endParaRPr>
          </a:p>
          <a:p>
            <a:pPr>
              <a:spcAft>
                <a:spcPts val="600"/>
              </a:spcAft>
            </a:pPr>
            <a:r>
              <a:rPr lang="th-TH" smtClean="0">
                <a:latin typeface="TH SarabunPSK" pitchFamily="34" charset="-34"/>
                <a:cs typeface="TH SarabunPSK" pitchFamily="34" charset="-34"/>
              </a:rPr>
              <a:t>ในกรณีที่เจ้าของสิทธิหมดสิทธิการรักษาพยาบาลจากระบบแล้ว  สำนักงานหลักประกันสุขภาพแห่งชาติจะทำการตรวจสอบและปรับปรุงให้ผู้มีสิทธิร่วมหมดสิทธิไปพร้อมกันโดยอัตโนมัติ </a:t>
            </a:r>
            <a:endParaRPr lang="en-US" smtClean="0">
              <a:latin typeface="TH SarabunPSK" pitchFamily="34" charset="-34"/>
              <a:cs typeface="TH SarabunPSK" pitchFamily="34" charset="-34"/>
            </a:endParaRPr>
          </a:p>
          <a:p>
            <a:endParaRPr lang="th-TH" smtClean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765175"/>
            <a:ext cx="8229600" cy="1066800"/>
          </a:xfrm>
        </p:spPr>
        <p:txBody>
          <a:bodyPr/>
          <a:lstStyle/>
          <a:p>
            <a:pPr eaLnBrk="1" hangingPunct="1"/>
            <a:r>
              <a:rPr lang="th-TH" sz="4800" b="1" smtClean="0">
                <a:latin typeface="TH SarabunPSK" pitchFamily="34" charset="-34"/>
                <a:cs typeface="TH SarabunPSK" pitchFamily="34" charset="-34"/>
              </a:rPr>
              <a:t>มติบอร์ดเมื่อเดือนสิงหาคม </a:t>
            </a:r>
            <a:r>
              <a:rPr lang="en-US" sz="4800" b="1" smtClean="0">
                <a:latin typeface="TH SarabunPSK" pitchFamily="34" charset="-34"/>
                <a:cs typeface="TH SarabunPSK" pitchFamily="34" charset="-34"/>
              </a:rPr>
              <a:t>2554</a:t>
            </a:r>
            <a:endParaRPr lang="th-TH" sz="4800" b="1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871663"/>
            <a:ext cx="8229600" cy="4324350"/>
          </a:xfrm>
          <a:ln>
            <a:solidFill>
              <a:srgbClr val="FF0066"/>
            </a:solidFill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th-TH" b="1" u="sng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จัดระบบการลงทะเบียนแบบต่อเนื่อง</a:t>
            </a: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ให้กับบุคคลที่เคยมีสิทธิประกันสังคมและบุคคลที่เคยมีสิทธิข้าราชการ/รัฐวิสาหกิจ</a:t>
            </a:r>
            <a:r>
              <a:rPr lang="en-US" b="1" smtClean="0">
                <a:latin typeface="TH SarabunPSK" pitchFamily="34" charset="-34"/>
                <a:cs typeface="TH SarabunPSK" pitchFamily="34" charset="-34"/>
              </a:rPr>
              <a:t>/</a:t>
            </a: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ท้องถิ่นที่กลายเป็นสิทธิว่าง </a:t>
            </a:r>
          </a:p>
          <a:p>
            <a:pPr eaLnBrk="1" hangingPunct="1">
              <a:spcBef>
                <a:spcPct val="0"/>
              </a:spcBef>
              <a:spcAft>
                <a:spcPts val="2400"/>
              </a:spcAft>
            </a:pPr>
            <a:r>
              <a:rPr lang="th-TH" b="1" u="sng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ให้สปสช.ลงทะเบียนเลือกหน่วยบริการประจำแทน</a:t>
            </a:r>
            <a:r>
              <a:rPr lang="th-TH" b="1" smtClean="0">
                <a:solidFill>
                  <a:schemeClr val="tx2"/>
                </a:solidFill>
                <a:latin typeface="TH SarabunPSK" pitchFamily="34" charset="-34"/>
                <a:cs typeface="TH SarabunPSK" pitchFamily="34" charset="-34"/>
              </a:rPr>
              <a:t>ผู้มีสิทธิเป็นการชั่วคราวก่อน 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</a:pP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สปสช.จะทำการประชาสัมพันธ์ หรือจัดทำจดหมายแจ้งการลงทะเบียนแทนเพื่อให้ประชาชนทราบ </a:t>
            </a:r>
          </a:p>
          <a:p>
            <a:pPr eaLnBrk="1" hangingPunct="1">
              <a:spcBef>
                <a:spcPct val="0"/>
              </a:spcBef>
              <a:spcAft>
                <a:spcPts val="1800"/>
              </a:spcAft>
            </a:pP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หากผู้มีสิทธิไม่พอใจหน่วยบริการประจำที่ สปสช.เลือกให้</a:t>
            </a:r>
            <a:r>
              <a:rPr lang="th-TH" b="1" smtClean="0">
                <a:solidFill>
                  <a:schemeClr val="accent2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u="sng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สามารถเปลี่ยนหน่วยบริการประจำได้โดยไม่นับครั้ง</a:t>
            </a: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การเปลี่ยน (</a:t>
            </a:r>
            <a:r>
              <a:rPr lang="en-US" b="1" smtClean="0">
                <a:latin typeface="TH SarabunPSK" pitchFamily="34" charset="-34"/>
                <a:cs typeface="TH SarabunPSK" pitchFamily="34" charset="-34"/>
              </a:rPr>
              <a:t>4 </a:t>
            </a:r>
            <a:r>
              <a:rPr lang="th-TH" b="1" smtClean="0">
                <a:latin typeface="TH SarabunPSK" pitchFamily="34" charset="-34"/>
                <a:cs typeface="TH SarabunPSK" pitchFamily="34" charset="-34"/>
              </a:rPr>
              <a:t>ครั้งต่อปี)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ไดอะแกรม 7"/>
          <p:cNvGraphicFramePr/>
          <p:nvPr/>
        </p:nvGraphicFramePr>
        <p:xfrm>
          <a:off x="251520" y="2348880"/>
          <a:ext cx="3699520" cy="3456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ไดอะแกรม 8"/>
          <p:cNvGraphicFramePr/>
          <p:nvPr/>
        </p:nvGraphicFramePr>
        <p:xfrm>
          <a:off x="5144815" y="2324695"/>
          <a:ext cx="3571056" cy="3286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2772" name="AutoShape 16"/>
          <p:cNvSpPr>
            <a:spLocks noChangeArrowheads="1"/>
          </p:cNvSpPr>
          <p:nvPr/>
        </p:nvSpPr>
        <p:spPr bwMode="auto">
          <a:xfrm>
            <a:off x="4035425" y="3306763"/>
            <a:ext cx="838200" cy="1008062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66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Rectangle 17"/>
          <p:cNvSpPr>
            <a:spLocks noChangeArrowheads="1"/>
          </p:cNvSpPr>
          <p:nvPr/>
        </p:nvSpPr>
        <p:spPr bwMode="auto">
          <a:xfrm>
            <a:off x="533400" y="304800"/>
            <a:ext cx="8077200" cy="1279525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th-TH" sz="3200" b="1">
                <a:solidFill>
                  <a:schemeClr val="bg1"/>
                </a:solidFill>
                <a:cs typeface="Tahoma" pitchFamily="34" charset="0"/>
              </a:rPr>
              <a:t>ระบบลงทะเบียนต่อเนื่อง</a:t>
            </a:r>
          </a:p>
        </p:txBody>
      </p:sp>
      <p:sp>
        <p:nvSpPr>
          <p:cNvPr id="32774" name="Text Box 18"/>
          <p:cNvSpPr txBox="1">
            <a:spLocks noChangeArrowheads="1"/>
          </p:cNvSpPr>
          <p:nvPr/>
        </p:nvSpPr>
        <p:spPr bwMode="auto">
          <a:xfrm>
            <a:off x="1331913" y="1700213"/>
            <a:ext cx="1631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sz="2800" b="1">
                <a:solidFill>
                  <a:srgbClr val="000066"/>
                </a:solidFill>
                <a:cs typeface="Tahoma" pitchFamily="34" charset="0"/>
              </a:rPr>
              <a:t>ระบบเดิม</a:t>
            </a:r>
          </a:p>
        </p:txBody>
      </p:sp>
      <p:sp>
        <p:nvSpPr>
          <p:cNvPr id="32775" name="Text Box 19"/>
          <p:cNvSpPr txBox="1">
            <a:spLocks noChangeArrowheads="1"/>
          </p:cNvSpPr>
          <p:nvPr/>
        </p:nvSpPr>
        <p:spPr bwMode="auto">
          <a:xfrm>
            <a:off x="5983288" y="1714500"/>
            <a:ext cx="1905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2800" b="1">
                <a:solidFill>
                  <a:srgbClr val="FF0000"/>
                </a:solidFill>
                <a:cs typeface="Tahoma" pitchFamily="34" charset="0"/>
              </a:rPr>
              <a:t>ระบบใหม่</a:t>
            </a:r>
          </a:p>
        </p:txBody>
      </p:sp>
      <p:sp>
        <p:nvSpPr>
          <p:cNvPr id="32776" name="TextBox 9"/>
          <p:cNvSpPr txBox="1">
            <a:spLocks noChangeArrowheads="1"/>
          </p:cNvSpPr>
          <p:nvPr/>
        </p:nvSpPr>
        <p:spPr bwMode="auto">
          <a:xfrm>
            <a:off x="152400" y="5715000"/>
            <a:ext cx="8382000" cy="9540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2800" b="1">
                <a:latin typeface="TH SarabunPSK" pitchFamily="34" charset="-34"/>
                <a:cs typeface="TH SarabunPSK" pitchFamily="34" charset="-34"/>
              </a:rPr>
              <a:t>สำหรับสิทธิว่างจากสิทธิสวัสดิการข้าราชการ รัฐวิสาหกิจ และท้องถิ่น  จะจัดให้ลงทะเบียนกับรพ.ประจำอำเภอ</a:t>
            </a:r>
            <a:r>
              <a:rPr lang="en-US" sz="2800" b="1">
                <a:latin typeface="TH SarabunPSK" pitchFamily="34" charset="-34"/>
                <a:cs typeface="TH SarabunPSK" pitchFamily="34" charset="-34"/>
              </a:rPr>
              <a:t>/</a:t>
            </a:r>
            <a:r>
              <a:rPr lang="th-TH" sz="2800" b="1">
                <a:latin typeface="TH SarabunPSK" pitchFamily="34" charset="-34"/>
                <a:cs typeface="TH SarabunPSK" pitchFamily="34" charset="-34"/>
              </a:rPr>
              <a:t>เขต ตามที่อยู่</a:t>
            </a:r>
            <a:endParaRPr lang="en-US" sz="2800" b="1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ChangeArrowheads="1"/>
          </p:cNvSpPr>
          <p:nvPr/>
        </p:nvSpPr>
        <p:spPr bwMode="auto">
          <a:xfrm>
            <a:off x="0" y="1447800"/>
            <a:ext cx="8077200" cy="5410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6FF33"/>
              </a:gs>
              <a:gs pos="100000">
                <a:srgbClr val="E7FFDF"/>
              </a:gs>
            </a:gsLst>
            <a:lin ang="5400000" scaled="1"/>
          </a:gra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540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795" name="AutoShape 3"/>
          <p:cNvSpPr>
            <a:spLocks noChangeArrowheads="1"/>
          </p:cNvSpPr>
          <p:nvPr/>
        </p:nvSpPr>
        <p:spPr bwMode="auto">
          <a:xfrm>
            <a:off x="914400" y="5072063"/>
            <a:ext cx="6586538" cy="1328737"/>
          </a:xfrm>
          <a:prstGeom prst="roundRect">
            <a:avLst>
              <a:gd name="adj" fmla="val 16667"/>
            </a:avLst>
          </a:prstGeom>
          <a:solidFill>
            <a:srgbClr val="0066FF">
              <a:alpha val="49019"/>
            </a:srgbClr>
          </a:solidFill>
          <a:ln w="12700" cap="sq">
            <a:solidFill>
              <a:schemeClr val="folHlink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th-TH" sz="3600" b="1">
                <a:latin typeface="TH SarabunPSK" pitchFamily="34" charset="-34"/>
                <a:cs typeface="TH SarabunPSK" pitchFamily="34" charset="-34"/>
              </a:rPr>
              <a:t>   ระบบประกันสุขภาพถ้วนหน้า</a:t>
            </a:r>
            <a:endParaRPr lang="en-US" sz="3600" b="1"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en-GB" sz="2800" b="1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(UC)</a:t>
            </a:r>
            <a:endParaRPr lang="th-TH" sz="2800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4267200" y="1828800"/>
            <a:ext cx="3657600" cy="12954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b="1">
                <a:latin typeface="TH SarabunPSK" pitchFamily="34" charset="-34"/>
                <a:cs typeface="TH SarabunPSK" pitchFamily="34" charset="-34"/>
              </a:rPr>
              <a:t>      </a:t>
            </a:r>
            <a:r>
              <a:rPr lang="th-TH" b="1"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800" b="1">
                <a:latin typeface="TH SarabunPSK" pitchFamily="34" charset="-34"/>
                <a:cs typeface="TH SarabunPSK" pitchFamily="34" charset="-34"/>
              </a:rPr>
              <a:t>สิทธิสวัสดิการข้าราชการ</a:t>
            </a:r>
          </a:p>
          <a:p>
            <a:pPr algn="ctr"/>
            <a:r>
              <a:rPr lang="th-TH" sz="2800" b="1">
                <a:latin typeface="TH SarabunPSK" pitchFamily="34" charset="-34"/>
                <a:cs typeface="TH SarabunPSK" pitchFamily="34" charset="-34"/>
              </a:rPr>
              <a:t>รัฐวิสาหกิจ,ท้องถิ่น</a:t>
            </a:r>
            <a:endParaRPr lang="en-US" b="1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3797" name="Line 7"/>
          <p:cNvSpPr>
            <a:spLocks noChangeShapeType="1"/>
          </p:cNvSpPr>
          <p:nvPr/>
        </p:nvSpPr>
        <p:spPr bwMode="auto">
          <a:xfrm>
            <a:off x="3581400" y="2362200"/>
            <a:ext cx="685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41990" name="Text Box 8"/>
          <p:cNvSpPr txBox="1">
            <a:spLocks noChangeArrowheads="1"/>
          </p:cNvSpPr>
          <p:nvPr/>
        </p:nvSpPr>
        <p:spPr bwMode="auto">
          <a:xfrm>
            <a:off x="1331913" y="327025"/>
            <a:ext cx="6324600" cy="585788"/>
          </a:xfrm>
          <a:prstGeom prst="rect">
            <a:avLst/>
          </a:prstGeom>
          <a:solidFill>
            <a:schemeClr val="accent6">
              <a:lumMod val="75000"/>
              <a:alpha val="54117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th-TH" sz="3200" b="1" dirty="0">
                <a:solidFill>
                  <a:srgbClr val="660066"/>
                </a:solidFill>
                <a:latin typeface="TH SarabunPSK" pitchFamily="34" charset="-34"/>
                <a:cs typeface="TH SarabunPSK" pitchFamily="34" charset="-34"/>
              </a:rPr>
              <a:t>การเปลี่ยนแปลงสิทธิประกันสุขภาพในประเทศไทย</a:t>
            </a:r>
          </a:p>
        </p:txBody>
      </p:sp>
      <p:sp>
        <p:nvSpPr>
          <p:cNvPr id="33799" name="AutoShape 9"/>
          <p:cNvSpPr>
            <a:spLocks noChangeArrowheads="1"/>
          </p:cNvSpPr>
          <p:nvPr/>
        </p:nvSpPr>
        <p:spPr bwMode="auto">
          <a:xfrm>
            <a:off x="684213" y="1844675"/>
            <a:ext cx="2895600" cy="1290638"/>
          </a:xfrm>
          <a:prstGeom prst="roundRect">
            <a:avLst>
              <a:gd name="adj" fmla="val 16667"/>
            </a:avLst>
          </a:prstGeom>
          <a:solidFill>
            <a:srgbClr val="F5F56F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r"/>
            <a:r>
              <a:rPr lang="th-TH" sz="2800" b="1">
                <a:latin typeface="TH SarabunPSK" pitchFamily="34" charset="-34"/>
                <a:cs typeface="TH SarabunPSK" pitchFamily="34" charset="-34"/>
              </a:rPr>
              <a:t>สิทธิประกันสังคม</a:t>
            </a:r>
            <a:endParaRPr lang="en-US" sz="2800" b="1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3800" name="Picture 11" descr="CHILD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38" y="3357563"/>
            <a:ext cx="635000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12" descr="FAMIL0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1905000"/>
            <a:ext cx="6477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2" name="Line 13"/>
          <p:cNvSpPr>
            <a:spLocks noChangeShapeType="1"/>
          </p:cNvSpPr>
          <p:nvPr/>
        </p:nvSpPr>
        <p:spPr bwMode="auto">
          <a:xfrm>
            <a:off x="6286500" y="3143250"/>
            <a:ext cx="857250" cy="642938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 type="triangle" w="med" len="med"/>
            <a:tailEnd type="none" w="sm" len="sm"/>
          </a:ln>
        </p:spPr>
        <p:txBody>
          <a:bodyPr/>
          <a:lstStyle/>
          <a:p>
            <a:endParaRPr lang="th-TH"/>
          </a:p>
        </p:txBody>
      </p:sp>
      <p:sp>
        <p:nvSpPr>
          <p:cNvPr id="33803" name="Line 14"/>
          <p:cNvSpPr>
            <a:spLocks noChangeShapeType="1"/>
          </p:cNvSpPr>
          <p:nvPr/>
        </p:nvSpPr>
        <p:spPr bwMode="auto">
          <a:xfrm flipV="1">
            <a:off x="6429375" y="4214813"/>
            <a:ext cx="714375" cy="842962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 type="triangle" w="med" len="med"/>
            <a:tailEnd type="none" w="sm" len="sm"/>
          </a:ln>
        </p:spPr>
        <p:txBody>
          <a:bodyPr/>
          <a:lstStyle/>
          <a:p>
            <a:endParaRPr lang="th-TH"/>
          </a:p>
        </p:txBody>
      </p:sp>
      <p:pic>
        <p:nvPicPr>
          <p:cNvPr id="33804" name="Picture 15" descr="WMNO0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2133600"/>
            <a:ext cx="68421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5" name="Line 16"/>
          <p:cNvSpPr>
            <a:spLocks noChangeShapeType="1"/>
          </p:cNvSpPr>
          <p:nvPr/>
        </p:nvSpPr>
        <p:spPr bwMode="auto">
          <a:xfrm>
            <a:off x="5181600" y="3124200"/>
            <a:ext cx="0" cy="1905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33806" name="Line 17"/>
          <p:cNvSpPr>
            <a:spLocks noChangeShapeType="1"/>
          </p:cNvSpPr>
          <p:nvPr/>
        </p:nvSpPr>
        <p:spPr bwMode="auto">
          <a:xfrm>
            <a:off x="5562600" y="3124200"/>
            <a:ext cx="0" cy="1905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th-TH"/>
          </a:p>
        </p:txBody>
      </p:sp>
      <p:pic>
        <p:nvPicPr>
          <p:cNvPr id="33807" name="Picture 18" descr="CMENO05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05000" y="5334000"/>
            <a:ext cx="4762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8" name="Picture 19" descr="CMENO14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1066800" y="5105400"/>
            <a:ext cx="446088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9" name="Picture 20" descr="CWOMN05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47800" y="5334000"/>
            <a:ext cx="593725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10" name="Text Box 21"/>
          <p:cNvSpPr txBox="1">
            <a:spLocks noChangeArrowheads="1"/>
          </p:cNvSpPr>
          <p:nvPr/>
        </p:nvSpPr>
        <p:spPr bwMode="auto">
          <a:xfrm>
            <a:off x="304800" y="457200"/>
            <a:ext cx="914400" cy="523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2800" b="1">
                <a:solidFill>
                  <a:srgbClr val="FF0000"/>
                </a:solidFill>
              </a:rPr>
              <a:t>ตาย</a:t>
            </a:r>
          </a:p>
        </p:txBody>
      </p:sp>
      <p:sp>
        <p:nvSpPr>
          <p:cNvPr id="33811" name="Text Box 22"/>
          <p:cNvSpPr txBox="1">
            <a:spLocks noChangeArrowheads="1"/>
          </p:cNvSpPr>
          <p:nvPr/>
        </p:nvSpPr>
        <p:spPr bwMode="auto">
          <a:xfrm>
            <a:off x="7956550" y="692150"/>
            <a:ext cx="914400" cy="523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h-TH" sz="2800" b="1">
                <a:solidFill>
                  <a:srgbClr val="FF0000"/>
                </a:solidFill>
              </a:rPr>
              <a:t>ตาย</a:t>
            </a:r>
          </a:p>
        </p:txBody>
      </p:sp>
      <p:sp>
        <p:nvSpPr>
          <p:cNvPr id="33812" name="Text Box 23"/>
          <p:cNvSpPr txBox="1">
            <a:spLocks noChangeArrowheads="1"/>
          </p:cNvSpPr>
          <p:nvPr/>
        </p:nvSpPr>
        <p:spPr bwMode="auto">
          <a:xfrm>
            <a:off x="8229600" y="6286500"/>
            <a:ext cx="914400" cy="523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sz="2800" b="1">
                <a:solidFill>
                  <a:srgbClr val="FF0000"/>
                </a:solidFill>
              </a:rPr>
              <a:t>ตาย</a:t>
            </a:r>
          </a:p>
        </p:txBody>
      </p:sp>
      <p:sp>
        <p:nvSpPr>
          <p:cNvPr id="33813" name="AutoShape 24"/>
          <p:cNvSpPr>
            <a:spLocks noChangeArrowheads="1"/>
          </p:cNvSpPr>
          <p:nvPr/>
        </p:nvSpPr>
        <p:spPr bwMode="auto">
          <a:xfrm>
            <a:off x="7239000" y="914400"/>
            <a:ext cx="990600" cy="9144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CC00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3814" name="AutoShape 25"/>
          <p:cNvSpPr>
            <a:spLocks noChangeArrowheads="1"/>
          </p:cNvSpPr>
          <p:nvPr/>
        </p:nvSpPr>
        <p:spPr bwMode="auto">
          <a:xfrm rot="5400000">
            <a:off x="7729538" y="5129213"/>
            <a:ext cx="914400" cy="1371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CC00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th-TH"/>
          </a:p>
        </p:txBody>
      </p:sp>
      <p:sp>
        <p:nvSpPr>
          <p:cNvPr id="33815" name="AutoShape 26"/>
          <p:cNvSpPr>
            <a:spLocks noChangeArrowheads="1"/>
          </p:cNvSpPr>
          <p:nvPr/>
        </p:nvSpPr>
        <p:spPr bwMode="auto">
          <a:xfrm>
            <a:off x="762000" y="838200"/>
            <a:ext cx="533400" cy="990600"/>
          </a:xfrm>
          <a:prstGeom prst="upArrow">
            <a:avLst>
              <a:gd name="adj1" fmla="val 50000"/>
              <a:gd name="adj2" fmla="val 46429"/>
            </a:avLst>
          </a:prstGeom>
          <a:solidFill>
            <a:srgbClr val="CC0000"/>
          </a:solidFill>
          <a:ln w="12700" cap="sq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6" name="Text Box 27"/>
          <p:cNvSpPr txBox="1">
            <a:spLocks noChangeArrowheads="1"/>
          </p:cNvSpPr>
          <p:nvPr/>
        </p:nvSpPr>
        <p:spPr bwMode="auto">
          <a:xfrm>
            <a:off x="2500313" y="3571875"/>
            <a:ext cx="1600200" cy="508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th-TH" sz="2400" b="1">
                <a:latin typeface="TH SarabunPSK" pitchFamily="34" charset="-34"/>
                <a:cs typeface="TH SarabunPSK" pitchFamily="34" charset="-34"/>
              </a:rPr>
              <a:t>ทำงานบริษัท</a:t>
            </a:r>
          </a:p>
        </p:txBody>
      </p:sp>
      <p:sp>
        <p:nvSpPr>
          <p:cNvPr id="33817" name="Text Box 28"/>
          <p:cNvSpPr txBox="1">
            <a:spLocks noChangeArrowheads="1"/>
          </p:cNvSpPr>
          <p:nvPr/>
        </p:nvSpPr>
        <p:spPr bwMode="auto">
          <a:xfrm>
            <a:off x="900113" y="3644900"/>
            <a:ext cx="990600" cy="8302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th-TH" sz="2000" b="1">
                <a:latin typeface="TH SarabunPSK" pitchFamily="34" charset="-34"/>
                <a:cs typeface="TH SarabunPSK" pitchFamily="34" charset="-34"/>
              </a:rPr>
              <a:t>ลาออก</a:t>
            </a:r>
          </a:p>
          <a:p>
            <a:pPr algn="ctr">
              <a:lnSpc>
                <a:spcPct val="120000"/>
              </a:lnSpc>
            </a:pPr>
            <a:r>
              <a:rPr lang="th-TH" sz="2000" b="1">
                <a:latin typeface="TH SarabunPSK" pitchFamily="34" charset="-34"/>
                <a:cs typeface="TH SarabunPSK" pitchFamily="34" charset="-34"/>
              </a:rPr>
              <a:t>เกษียณ</a:t>
            </a:r>
          </a:p>
        </p:txBody>
      </p:sp>
      <p:sp>
        <p:nvSpPr>
          <p:cNvPr id="33818" name="Text Box 29"/>
          <p:cNvSpPr txBox="1">
            <a:spLocks noChangeArrowheads="1"/>
          </p:cNvSpPr>
          <p:nvPr/>
        </p:nvSpPr>
        <p:spPr bwMode="auto">
          <a:xfrm>
            <a:off x="4191000" y="3733800"/>
            <a:ext cx="990600" cy="8302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th-TH" sz="2000" b="1">
                <a:latin typeface="TH SarabunPSK" pitchFamily="34" charset="-34"/>
                <a:cs typeface="TH SarabunPSK" pitchFamily="34" charset="-34"/>
              </a:rPr>
              <a:t>ลาออก</a:t>
            </a:r>
          </a:p>
          <a:p>
            <a:pPr algn="ctr">
              <a:lnSpc>
                <a:spcPct val="120000"/>
              </a:lnSpc>
            </a:pPr>
            <a:r>
              <a:rPr lang="th-TH" sz="2000" b="1">
                <a:latin typeface="TH SarabunPSK" pitchFamily="34" charset="-34"/>
                <a:cs typeface="TH SarabunPSK" pitchFamily="34" charset="-34"/>
              </a:rPr>
              <a:t>เกษียณ</a:t>
            </a:r>
          </a:p>
        </p:txBody>
      </p:sp>
      <p:sp>
        <p:nvSpPr>
          <p:cNvPr id="33819" name="Text Box 30"/>
          <p:cNvSpPr txBox="1">
            <a:spLocks noChangeArrowheads="1"/>
          </p:cNvSpPr>
          <p:nvPr/>
        </p:nvSpPr>
        <p:spPr bwMode="auto">
          <a:xfrm>
            <a:off x="5638800" y="3733800"/>
            <a:ext cx="1371600" cy="5349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th-TH" sz="2400" b="1">
                <a:latin typeface="TH SarabunPSK" pitchFamily="34" charset="-34"/>
                <a:cs typeface="TH SarabunPSK" pitchFamily="34" charset="-34"/>
              </a:rPr>
              <a:t>รับราชการ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7500938" y="3857625"/>
            <a:ext cx="428625" cy="35718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821" name="Group 9"/>
          <p:cNvGrpSpPr>
            <a:grpSpLocks/>
          </p:cNvGrpSpPr>
          <p:nvPr/>
        </p:nvGrpSpPr>
        <p:grpSpPr bwMode="auto">
          <a:xfrm>
            <a:off x="7286625" y="4214813"/>
            <a:ext cx="1000125" cy="714375"/>
            <a:chOff x="3744" y="960"/>
            <a:chExt cx="1104" cy="912"/>
          </a:xfrm>
        </p:grpSpPr>
        <p:pic>
          <p:nvPicPr>
            <p:cNvPr id="33825" name="Picture 10" descr="0ม้ง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744" y="960"/>
              <a:ext cx="1104" cy="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26" name="Text Box 11"/>
            <p:cNvSpPr txBox="1">
              <a:spLocks noChangeArrowheads="1"/>
            </p:cNvSpPr>
            <p:nvPr/>
          </p:nvSpPr>
          <p:spPr bwMode="auto">
            <a:xfrm>
              <a:off x="4272" y="1584"/>
              <a:ext cx="2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 b="1">
                  <a:solidFill>
                    <a:srgbClr val="CC3300"/>
                  </a:solidFill>
                  <a:latin typeface="JasmineUPC" pitchFamily="18" charset="-34"/>
                </a:rPr>
                <a:t>ม้ง</a:t>
              </a:r>
            </a:p>
          </p:txBody>
        </p:sp>
      </p:grpSp>
      <p:sp>
        <p:nvSpPr>
          <p:cNvPr id="33822" name="TextBox 41"/>
          <p:cNvSpPr txBox="1">
            <a:spLocks noChangeArrowheads="1"/>
          </p:cNvSpPr>
          <p:nvPr/>
        </p:nvSpPr>
        <p:spPr bwMode="auto">
          <a:xfrm>
            <a:off x="7286625" y="4714875"/>
            <a:ext cx="1000125" cy="40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/>
              <a:t>Stateless people</a:t>
            </a:r>
          </a:p>
        </p:txBody>
      </p:sp>
      <p:sp>
        <p:nvSpPr>
          <p:cNvPr id="33823" name="Line 16"/>
          <p:cNvSpPr>
            <a:spLocks noChangeShapeType="1"/>
          </p:cNvSpPr>
          <p:nvPr/>
        </p:nvSpPr>
        <p:spPr bwMode="auto">
          <a:xfrm>
            <a:off x="2000250" y="3143250"/>
            <a:ext cx="0" cy="1905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33824" name="Line 17"/>
          <p:cNvSpPr>
            <a:spLocks noChangeShapeType="1"/>
          </p:cNvSpPr>
          <p:nvPr/>
        </p:nvSpPr>
        <p:spPr bwMode="auto">
          <a:xfrm>
            <a:off x="2381250" y="3143250"/>
            <a:ext cx="0" cy="1905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ตัวยึดเนื้อหา 2"/>
          <p:cNvSpPr>
            <a:spLocks noGrp="1"/>
          </p:cNvSpPr>
          <p:nvPr>
            <p:ph idx="1"/>
          </p:nvPr>
        </p:nvSpPr>
        <p:spPr>
          <a:xfrm>
            <a:off x="899593" y="1556792"/>
            <a:ext cx="7704856" cy="4680520"/>
          </a:xfrm>
        </p:spPr>
        <p:txBody>
          <a:bodyPr/>
          <a:lstStyle/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การจัดระบบให้รับรู้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สิทธิ สามารถเข้าถึงบริการ และได้รับการคุ้มครองสิทธิเมื่อถูกปฏิเสธหรือถูก</a:t>
            </a:r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ละเมิด</a:t>
            </a:r>
          </a:p>
          <a:p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การจัดระบบเมื่อมีข้อสงสัยหรือคำถาม</a:t>
            </a:r>
            <a:r>
              <a:rPr lang="th-TH" sz="3200" dirty="0">
                <a:latin typeface="TH SarabunPSK" pitchFamily="34" charset="-34"/>
                <a:cs typeface="TH SarabunPSK" pitchFamily="34" charset="-34"/>
              </a:rPr>
              <a:t>เกี่ยวกับการลงทะเบียน วิธีการใช้บริการ การไม่สามารถใช้บริการได้ตามที่กำหนด หรือต้องการให้ข้อเสนอแนะเพื่อการปรับปรุงระบบและการให้บริการ </a:t>
            </a: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pPr marL="906463" lvl="1" indent="-514350">
              <a:buFont typeface="+mj-lt"/>
              <a:buAutoNum type="arabicPeriod"/>
            </a:pP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สายด่วน สปสช. </a:t>
            </a:r>
            <a:r>
              <a:rPr lang="th-TH" sz="2800" dirty="0" smtClean="0">
                <a:latin typeface="TH SarabunPSK" pitchFamily="34" charset="-34"/>
                <a:cs typeface="TH SarabunPSK" pitchFamily="34" charset="-34"/>
              </a:rPr>
              <a:t>1330</a:t>
            </a:r>
          </a:p>
          <a:p>
            <a:pPr marL="906463" lvl="1" indent="-514350">
              <a:buFont typeface="+mj-lt"/>
              <a:buAutoNum type="arabicPeriod"/>
            </a:pPr>
            <a:r>
              <a:rPr lang="en-US" sz="2800" dirty="0" smtClean="0">
                <a:latin typeface="TH SarabunPSK" pitchFamily="34" charset="-34"/>
                <a:cs typeface="TH SarabunPSK" pitchFamily="34" charset="-34"/>
              </a:rPr>
              <a:t>E-mail </a:t>
            </a:r>
            <a:r>
              <a:rPr lang="en-US" sz="2800" dirty="0" smtClean="0">
                <a:latin typeface="TH SarabunPSK" pitchFamily="34" charset="-34"/>
                <a:cs typeface="TH SarabunPSK" pitchFamily="34" charset="-34"/>
                <a:hlinkClick r:id="rId2"/>
              </a:rPr>
              <a:t>1330@nhso.go.th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 marL="906463" lvl="1" indent="-514350">
              <a:buFont typeface="+mj-lt"/>
              <a:buAutoNum type="arabicPeriod"/>
            </a:pP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สำนักงานหลักประกันสุขภาพแห่งชาติ สาขาเขต </a:t>
            </a:r>
            <a:endParaRPr lang="th-TH" sz="2800" dirty="0" smtClean="0">
              <a:latin typeface="TH SarabunPSK" pitchFamily="34" charset="-34"/>
              <a:cs typeface="TH SarabunPSK" pitchFamily="34" charset="-34"/>
            </a:endParaRPr>
          </a:p>
          <a:p>
            <a:pPr marL="906463" lvl="1" indent="-514350">
              <a:buFont typeface="+mj-lt"/>
              <a:buAutoNum type="arabicPeriod"/>
            </a:pPr>
            <a:r>
              <a:rPr lang="th-TH" sz="2800" dirty="0">
                <a:latin typeface="TH SarabunPSK" pitchFamily="34" charset="-34"/>
                <a:cs typeface="TH SarabunPSK" pitchFamily="34" charset="-34"/>
              </a:rPr>
              <a:t>สำนักงานหลักประกันสุขภาพแห่งชาติสาขาจังหวัด ทุกจังหวัด</a:t>
            </a:r>
            <a:endParaRPr lang="en-US" sz="28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146" name="ชื่อเรื่อง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229600" cy="10668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th-TH" sz="4400" i="1" dirty="0" smtClean="0">
                <a:effectLst/>
              </a:rPr>
              <a:t>การจัดระบบคุ้มครองสิทธิ</a:t>
            </a:r>
            <a:endParaRPr lang="th-TH" sz="3200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90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ชื่อเรื่อง 1"/>
          <p:cNvSpPr>
            <a:spLocks noGrp="1"/>
          </p:cNvSpPr>
          <p:nvPr>
            <p:ph type="ctrTitle"/>
          </p:nvPr>
        </p:nvSpPr>
        <p:spPr>
          <a:xfrm>
            <a:off x="457200" y="2401888"/>
            <a:ext cx="8458200" cy="1470025"/>
          </a:xfrm>
        </p:spPr>
        <p:txBody>
          <a:bodyPr/>
          <a:lstStyle/>
          <a:p>
            <a:r>
              <a:rPr lang="th-TH" sz="6000" smtClean="0">
                <a:latin typeface="TH SarabunPSK" pitchFamily="34" charset="-34"/>
                <a:cs typeface="TH SarabunPSK" pitchFamily="34" charset="-34"/>
              </a:rPr>
              <a:t>หารือเรื่องการเบิกชดเชยของอปท.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ชื่อเรื่อง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1066800"/>
          </a:xfrm>
        </p:spPr>
        <p:txBody>
          <a:bodyPr/>
          <a:lstStyle/>
          <a:p>
            <a:r>
              <a:rPr lang="th-TH" sz="4800" b="1" smtClean="0">
                <a:latin typeface="TH SarabunPSK" pitchFamily="34" charset="-34"/>
                <a:cs typeface="TH SarabunPSK" pitchFamily="34" charset="-34"/>
              </a:rPr>
              <a:t>ประเด็นหารือ</a:t>
            </a:r>
          </a:p>
        </p:txBody>
      </p:sp>
      <p:sp>
        <p:nvSpPr>
          <p:cNvPr id="3584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5288" y="1484313"/>
            <a:ext cx="8229600" cy="5084762"/>
          </a:xfrm>
          <a:ln>
            <a:solidFill>
              <a:srgbClr val="FF0000"/>
            </a:solidFill>
          </a:ln>
        </p:spPr>
        <p:txBody>
          <a:bodyPr/>
          <a:lstStyle/>
          <a:p>
            <a:pPr marL="514350" indent="-514350">
              <a:buClrTx/>
              <a:buFont typeface="Trebuchet MS" pitchFamily="34" charset="0"/>
              <a:buAutoNum type="arabicPeriod"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การเข้ารับบริการของสิทธิ อปท. ว่าสามารถไปที่ หน่วยบริการระดับ  รพสต. ได้หรือไม่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?</a:t>
            </a: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pPr lvl="1">
              <a:buClrTx/>
              <a:buFont typeface="Wingdings" pitchFamily="2" charset="2"/>
              <a:buChar char="q"/>
            </a:pPr>
            <a:r>
              <a:rPr lang="th-TH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2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หากไปรักษาที่รพสต.ได้ จะมีทางเลือกในการเบิกชดเชยอย่างไร</a:t>
            </a:r>
            <a:endParaRPr lang="th-TH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1314450" lvl="2" indent="-514350">
              <a:buClrTx/>
              <a:buFont typeface="Wingdings 2" pitchFamily="18" charset="2"/>
              <a:buNone/>
            </a:pP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(เริ่มได้เลยตั้งแต่ </a:t>
            </a:r>
            <a:r>
              <a:rPr lang="en-US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ตค. </a:t>
            </a:r>
            <a:r>
              <a:rPr lang="en-US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56)</a:t>
            </a:r>
            <a:endParaRPr lang="th-TH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 marL="1314450" lvl="2" indent="-514350">
              <a:buClrTx/>
              <a:buFont typeface="Wingdings 2" pitchFamily="18" charset="2"/>
              <a:buNone/>
            </a:pP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-  </a:t>
            </a: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 ให้จ่ายเงินสดและนำใบเสร็จไปเบิกผ่านหน่วยเบิกของอปท.เพื่อขอเบิกชดเชยจากสปสช.</a:t>
            </a:r>
          </a:p>
          <a:p>
            <a:pPr marL="1314450" lvl="2" indent="-514350">
              <a:buClrTx/>
              <a:buFont typeface="Wingdings 2" pitchFamily="18" charset="2"/>
              <a:buNone/>
            </a:pPr>
            <a: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</a:br>
            <a:endParaRPr lang="th-TH" sz="2800" b="1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5844" name="รูปภาพ 3" descr="STARC007.WM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997200"/>
            <a:ext cx="43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ชื่อเรื่อง 1"/>
          <p:cNvSpPr>
            <a:spLocks noGrp="1"/>
          </p:cNvSpPr>
          <p:nvPr>
            <p:ph type="title"/>
          </p:nvPr>
        </p:nvSpPr>
        <p:spPr>
          <a:xfrm>
            <a:off x="539750" y="692150"/>
            <a:ext cx="8229600" cy="1066800"/>
          </a:xfrm>
        </p:spPr>
        <p:txBody>
          <a:bodyPr/>
          <a:lstStyle/>
          <a:p>
            <a:r>
              <a:rPr lang="th-TH" sz="4800" b="1" smtClean="0">
                <a:latin typeface="TH SarabunPSK" pitchFamily="34" charset="-34"/>
                <a:cs typeface="TH SarabunPSK" pitchFamily="34" charset="-34"/>
              </a:rPr>
              <a:t>ประเด็นหารือ</a:t>
            </a:r>
          </a:p>
        </p:txBody>
      </p:sp>
      <p:sp>
        <p:nvSpPr>
          <p:cNvPr id="36867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8313" y="1844675"/>
            <a:ext cx="8229600" cy="4679950"/>
          </a:xfrm>
          <a:ln>
            <a:solidFill>
              <a:srgbClr val="FF0000"/>
            </a:solidFill>
          </a:ln>
        </p:spPr>
        <p:txBody>
          <a:bodyPr/>
          <a:lstStyle/>
          <a:p>
            <a:pPr marL="514350" indent="-514350">
              <a:buClrTx/>
              <a:buFont typeface="Trebuchet MS" pitchFamily="34" charset="0"/>
              <a:buAutoNum type="arabicPeriod" startAt="2"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กรณีที่พระราชกฤษฎีกาออกไม่ทันในวันที่ 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ตค. 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56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จะให้ผู้มีสิทธิอปท. เข้ารับบริการจ่ายตรงตามที่สปสช.ประกาศได้หรือไม่</a:t>
            </a:r>
          </a:p>
          <a:p>
            <a:pPr marL="514350" indent="-514350">
              <a:buFont typeface="Georgia" pitchFamily="18" charset="0"/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2.1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ให้รับบริการได้เลย แต่มีการเบิกชดเชย ดังนี้ </a:t>
            </a:r>
          </a:p>
          <a:p>
            <a:pPr marL="514350" indent="-514350">
              <a:buFont typeface="Georgia" pitchFamily="18" charset="0"/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	</a:t>
            </a:r>
            <a:endParaRPr lang="en-US" sz="3200" b="1" u="sng" dirty="0" smtClean="0">
              <a:latin typeface="TH SarabunPSK" pitchFamily="34" charset="-34"/>
              <a:cs typeface="TH SarabunPSK" pitchFamily="34" charset="-34"/>
            </a:endParaRPr>
          </a:p>
          <a:p>
            <a:pPr marL="514350" indent="-514350">
              <a:buFont typeface="Georgia" pitchFamily="18" charset="0"/>
              <a:buNone/>
            </a:pPr>
            <a:r>
              <a:rPr lang="en-US" sz="3200" b="1" dirty="0" smtClean="0">
                <a:latin typeface="TH SarabunPSK" pitchFamily="34" charset="-34"/>
                <a:cs typeface="TH SarabunPSK" pitchFamily="34" charset="-34"/>
              </a:rPr>
              <a:t>		  - 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ผู้มีสิทธิสามารถใช้ระบบจ่ายตรง  แต่สปสช.จะจ่ายชดเชยให้</a:t>
            </a:r>
            <a:br>
              <a:rPr lang="th-TH" sz="3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       หน่วยบริการเมื่อกฎหมายผ่านเรียบร้อยแล้ว</a:t>
            </a:r>
          </a:p>
          <a:p>
            <a:pPr marL="514350" indent="-514350">
              <a:buFont typeface="Georgia" pitchFamily="18" charset="0"/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		</a:t>
            </a:r>
          </a:p>
          <a:p>
            <a:pPr marL="514350" indent="-514350">
              <a:buFont typeface="Georgia" pitchFamily="18" charset="0"/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</a:t>
            </a:r>
          </a:p>
        </p:txBody>
      </p:sp>
      <p:pic>
        <p:nvPicPr>
          <p:cNvPr id="36868" name="รูปภาพ 3" descr="STARC007.WM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3429000"/>
            <a:ext cx="433387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ชื่อเรื่อง 1"/>
          <p:cNvSpPr>
            <a:spLocks noGrp="1"/>
          </p:cNvSpPr>
          <p:nvPr>
            <p:ph type="title"/>
          </p:nvPr>
        </p:nvSpPr>
        <p:spPr>
          <a:xfrm>
            <a:off x="539750" y="476250"/>
            <a:ext cx="8229600" cy="1066800"/>
          </a:xfrm>
        </p:spPr>
        <p:txBody>
          <a:bodyPr/>
          <a:lstStyle/>
          <a:p>
            <a:r>
              <a:rPr lang="th-TH" sz="4400" b="1" smtClean="0"/>
              <a:t>ประเด็นหารือ</a:t>
            </a:r>
          </a:p>
        </p:txBody>
      </p:sp>
      <p:sp>
        <p:nvSpPr>
          <p:cNvPr id="37891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5288" y="1557338"/>
            <a:ext cx="8424862" cy="4967287"/>
          </a:xfrm>
          <a:ln>
            <a:solidFill>
              <a:srgbClr val="FF0000"/>
            </a:solidFill>
          </a:ln>
        </p:spPr>
        <p:txBody>
          <a:bodyPr/>
          <a:lstStyle/>
          <a:p>
            <a:pPr marL="623888" indent="-514350">
              <a:buClrTx/>
              <a:buFont typeface="Trebuchet MS" pitchFamily="34" charset="0"/>
              <a:buAutoNum type="arabicPeriod" startAt="3"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หากผู้มีสิทธิอปท.ย้ายหรือเปลี่ยนที่ทำงาน ไปยังอบต.อื่น ประวัติข้อมูลของหน่วยบริการที่ลงทะเบียนจ่ายตรงไว้ จะย้ายตามไปด้วยหรือไม่</a:t>
            </a:r>
          </a:p>
          <a:p>
            <a:pPr marL="623888" indent="-514350">
              <a:buClrTx/>
              <a:buFont typeface="Georgia" pitchFamily="18" charset="0"/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4000" b="1" u="sng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แนวทางแก้ไข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</a:t>
            </a:r>
          </a:p>
          <a:p>
            <a:pPr marL="623888" indent="-514350">
              <a:lnSpc>
                <a:spcPct val="150000"/>
              </a:lnSpc>
              <a:buClrTx/>
              <a:buFont typeface="Georgia" pitchFamily="18" charset="0"/>
              <a:buNone/>
            </a:pP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	ระบบทะเบียนของสปสช.จะไม่ลบประวัติการลงทะเบียนจ่ายตรงของผู้มีสิทธิหรือผู้อาศัยสิทธิ ซึ่งได้เคยลงทะเบียนเพื่อขอเบิกจ่ายตรงไว้แล้วเพื่อลดภาระการไปทำธุรกรรมซ้ำ  (อยู่ในช่วงปรับปรุงโปรแกรม)</a:t>
            </a:r>
            <a:br>
              <a:rPr lang="th-TH" sz="3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 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ในเมือง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ในเมือง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ในเมือง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2969</TotalTime>
  <Words>2183</Words>
  <Application>Microsoft Office PowerPoint</Application>
  <PresentationFormat>On-screen Show (4:3)</PresentationFormat>
  <Paragraphs>299</Paragraphs>
  <Slides>45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ในเมือง</vt:lpstr>
      <vt:lpstr>PDF Document</vt:lpstr>
      <vt:lpstr>การจัดระบบสวัสดิการรักษาพยาบาลของผู้บริหารท้องถิ่น/พนักงานส่วนท้องถิ่น  </vt:lpstr>
      <vt:lpstr>วัตถุประสงค์</vt:lpstr>
      <vt:lpstr>1. บทบาทนายทะเบียนที่รับการแต่งตั้ง</vt:lpstr>
      <vt:lpstr>บทบาทหน้าที่</vt:lpstr>
      <vt:lpstr>2. สิทธิสวัสดิการรักษาพยาบาล องค์การบริหารส่วนท้องถิ่น</vt:lpstr>
      <vt:lpstr>นิยามที่เกี่ยวข้อง</vt:lpstr>
      <vt:lpstr>นิยามที่เกี่ยวข้อง</vt:lpstr>
      <vt:lpstr>ประเด็นที่ควรรู้เกี่ยวกับสิทธิ</vt:lpstr>
      <vt:lpstr>การลงทะเบียนสิทธิ</vt:lpstr>
      <vt:lpstr>การตรวจสอบการลงทะเบียนผู้มีสิทธิ</vt:lpstr>
      <vt:lpstr>ขั้นตอนการลงทะเบียนผู้มีสิทธิ ที่ อปท.</vt:lpstr>
      <vt:lpstr>การลงทะเบียนใช้สิทธิใน รพ.รัฐ (เบิกจ่ายตรง)</vt:lpstr>
      <vt:lpstr>ขั้นตอนการลงทะเบียนผู้มีสิทธิ</vt:lpstr>
      <vt:lpstr>Slide 14</vt:lpstr>
      <vt:lpstr>Slide 15</vt:lpstr>
      <vt:lpstr>Slide 16</vt:lpstr>
      <vt:lpstr>การบันทึกข้อมูลผู้มีสิทธิและผู้ใช้สิทธิร่วม</vt:lpstr>
      <vt:lpstr>Slide 18</vt:lpstr>
      <vt:lpstr>Slide 19</vt:lpstr>
      <vt:lpstr>Slide 20</vt:lpstr>
      <vt:lpstr>Slide 21</vt:lpstr>
      <vt:lpstr>Slide 22</vt:lpstr>
      <vt:lpstr>Slide 23</vt:lpstr>
      <vt:lpstr>   รายงานผู้มีสิทธิแยกตามรายเขต</vt:lpstr>
      <vt:lpstr>การใช้สิทธิเมื่อเข้ารับการรักษา</vt:lpstr>
      <vt:lpstr>การตรวจสอบสิทธิเพื่อเข้ารับบริการของอปท.</vt:lpstr>
      <vt:lpstr>การขอสิทธิเบิกจ่ายตรง</vt:lpstr>
      <vt:lpstr>การขอเลขอนุมัติเมื่อเข้ารับการรักษา</vt:lpstr>
      <vt:lpstr>ระบบที่สำคัญของ  NHSO client</vt:lpstr>
      <vt:lpstr>สรุประบบที่ใช้ในงานทะเบียน</vt:lpstr>
      <vt:lpstr>Slide 31</vt:lpstr>
      <vt:lpstr>Slide 32</vt:lpstr>
      <vt:lpstr>Slide 33</vt:lpstr>
      <vt:lpstr>กรณีสำรองเงินสดจ่ายก่อนและนำใบเสร็จมาเบิกเงินคืน</vt:lpstr>
      <vt:lpstr>ข้อแนะนำ</vt:lpstr>
      <vt:lpstr>การหมดสิทธิและการลงทะเบียนต่อเนื่อง ในระบบหลักประกันสุขภาพ</vt:lpstr>
      <vt:lpstr>การหมดสิทธิรักษาพยาบาล</vt:lpstr>
      <vt:lpstr>มติบอร์ดเมื่อเดือนสิงหาคม 2554</vt:lpstr>
      <vt:lpstr>Slide 39</vt:lpstr>
      <vt:lpstr>Slide 40</vt:lpstr>
      <vt:lpstr>การจัดระบบคุ้มครองสิทธิ</vt:lpstr>
      <vt:lpstr>หารือเรื่องการเบิกชดเชยของอปท. </vt:lpstr>
      <vt:lpstr>ประเด็นหารือ</vt:lpstr>
      <vt:lpstr>ประเด็นหารือ</vt:lpstr>
      <vt:lpstr>ประเด็นหารือ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Anuchit</dc:creator>
  <cp:lastModifiedBy>somwang.s</cp:lastModifiedBy>
  <cp:revision>71</cp:revision>
  <dcterms:created xsi:type="dcterms:W3CDTF">2012-11-26T11:38:47Z</dcterms:created>
  <dcterms:modified xsi:type="dcterms:W3CDTF">2013-10-23T07:06:42Z</dcterms:modified>
</cp:coreProperties>
</file>