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8288000" cy="10287000"/>
  <p:notesSz cx="6797675" cy="987425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TH Sarabun New" panose="020B0604020202020204" charset="-34"/>
      <p:regular r:id="rId9"/>
      <p:bold r:id="rId10"/>
      <p:italic r:id="rId11"/>
      <p:boldItalic r:id="rId12"/>
    </p:embeddedFont>
    <p:embeddedFont>
      <p:font typeface="TH SarabunIT๙" panose="020B0500040200020003" pitchFamily="34" charset="-34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48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B38F4-73DB-4467-939B-F316AB97555D}" type="datetimeFigureOut">
              <a:rPr lang="th-TH" smtClean="0"/>
              <a:t>04/10/66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101C7-65D2-4996-88F4-02B01E28AB2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163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101C7-65D2-4996-88F4-02B01E28AB2E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4587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101C7-65D2-4996-88F4-02B01E28AB2E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7120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8.svg"/><Relationship Id="rId4" Type="http://schemas.openxmlformats.org/officeDocument/2006/relationships/image" Target="../media/image2.gif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8.svg"/><Relationship Id="rId4" Type="http://schemas.openxmlformats.org/officeDocument/2006/relationships/image" Target="../media/image2.gif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9504"/>
            <a:ext cx="19372399" cy="10296504"/>
          </a:xfrm>
          <a:custGeom>
            <a:avLst/>
            <a:gdLst/>
            <a:ahLst/>
            <a:cxnLst/>
            <a:rect l="l" t="t" r="r" b="b"/>
            <a:pathLst>
              <a:path w="22227035" h="10150142">
                <a:moveTo>
                  <a:pt x="0" y="0"/>
                </a:moveTo>
                <a:lnTo>
                  <a:pt x="22227036" y="0"/>
                </a:lnTo>
                <a:lnTo>
                  <a:pt x="22227036" y="10150142"/>
                </a:lnTo>
                <a:lnTo>
                  <a:pt x="0" y="10150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7096" b="-51612"/>
            </a:stretch>
          </a:blipFill>
        </p:spPr>
      </p:sp>
      <p:sp>
        <p:nvSpPr>
          <p:cNvPr id="23" name="สี่เหลี่ยมผืนผ้า 22"/>
          <p:cNvSpPr/>
          <p:nvPr/>
        </p:nvSpPr>
        <p:spPr>
          <a:xfrm>
            <a:off x="-20519" y="-41534"/>
            <a:ext cx="26081614" cy="2060806"/>
          </a:xfrm>
          <a:prstGeom prst="rect">
            <a:avLst/>
          </a:prstGeom>
          <a:solidFill>
            <a:srgbClr val="FFFF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665681" y="3490771"/>
            <a:ext cx="6995854" cy="593978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309872" y="3480848"/>
            <a:ext cx="6927077" cy="5881388"/>
          </a:xfrm>
          <a:prstGeom prst="rect">
            <a:avLst/>
          </a:prstGeom>
          <a:ln cap="sq">
            <a:noFill/>
            <a:prstDash val="solid"/>
          </a:ln>
        </p:spPr>
      </p:pic>
      <p:sp>
        <p:nvSpPr>
          <p:cNvPr id="6" name="Freeform 6"/>
          <p:cNvSpPr/>
          <p:nvPr/>
        </p:nvSpPr>
        <p:spPr>
          <a:xfrm>
            <a:off x="4006653" y="3737399"/>
            <a:ext cx="3117423" cy="881787"/>
          </a:xfrm>
          <a:custGeom>
            <a:avLst/>
            <a:gdLst/>
            <a:ahLst/>
            <a:cxnLst/>
            <a:rect l="l" t="t" r="r" b="b"/>
            <a:pathLst>
              <a:path w="3576793" h="881787">
                <a:moveTo>
                  <a:pt x="0" y="0"/>
                </a:moveTo>
                <a:lnTo>
                  <a:pt x="3576793" y="0"/>
                </a:lnTo>
                <a:lnTo>
                  <a:pt x="3576793" y="881787"/>
                </a:lnTo>
                <a:lnTo>
                  <a:pt x="0" y="8817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484053" y="3588738"/>
            <a:ext cx="3648776" cy="1032084"/>
          </a:xfrm>
          <a:custGeom>
            <a:avLst/>
            <a:gdLst/>
            <a:ahLst/>
            <a:cxnLst/>
            <a:rect l="l" t="t" r="r" b="b"/>
            <a:pathLst>
              <a:path w="4186444" h="1032084">
                <a:moveTo>
                  <a:pt x="0" y="0"/>
                </a:moveTo>
                <a:lnTo>
                  <a:pt x="4186445" y="0"/>
                </a:lnTo>
                <a:lnTo>
                  <a:pt x="4186445" y="1032085"/>
                </a:lnTo>
                <a:lnTo>
                  <a:pt x="0" y="10320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139157" y="4991476"/>
            <a:ext cx="6623843" cy="325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0819" lvl="1" indent="-395410">
              <a:lnSpc>
                <a:spcPts val="4212"/>
              </a:lnSpc>
              <a:buFont typeface="Arial"/>
              <a:buChar char="•"/>
            </a:pPr>
            <a:r>
              <a:rPr lang="en-US" sz="4400" spc="-197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มีสัญชาติไทย</a:t>
            </a:r>
            <a:endParaRPr lang="en-US" sz="4400" spc="-197" dirty="0">
              <a:solidFill>
                <a:srgbClr val="0128F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790819" lvl="1" indent="-395410">
              <a:lnSpc>
                <a:spcPts val="4212"/>
              </a:lnSpc>
              <a:buFont typeface="Arial"/>
              <a:buChar char="•"/>
            </a:pPr>
            <a:r>
              <a:rPr lang="en-US" sz="4400" spc="-197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มีชื่ออยู่ในทะเบียนบ้านในเขต</a:t>
            </a:r>
            <a:r>
              <a:rPr lang="th-TH" sz="4400" spc="-197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     องค์การบริหารส่วนตำบลกายูบอเกาะ</a:t>
            </a:r>
            <a:endParaRPr lang="en-US" sz="4400" spc="-197" dirty="0">
              <a:solidFill>
                <a:srgbClr val="0128F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790819" lvl="1" indent="-395410">
              <a:lnSpc>
                <a:spcPts val="4212"/>
              </a:lnSpc>
              <a:buFont typeface="Arial"/>
              <a:buChar char="•"/>
            </a:pPr>
            <a:r>
              <a:rPr lang="en-US" sz="4400" spc="-197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มีอายุครบ</a:t>
            </a:r>
            <a:r>
              <a:rPr lang="en-US" sz="4400" spc="-197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60 </a:t>
            </a:r>
            <a:r>
              <a:rPr lang="en-US" sz="4400" spc="-197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ปี</a:t>
            </a:r>
            <a:r>
              <a:rPr lang="en-US" sz="4400" spc="-197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4400" spc="-197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บริบูรณ์</a:t>
            </a:r>
            <a:r>
              <a:rPr lang="en-US" sz="4400" spc="-197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4400" spc="-197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และได้ยืนยันสิทธิขอรับเงินเบี้ยยังชีพผู้สูงอายุกับ</a:t>
            </a:r>
            <a:r>
              <a:rPr lang="th-TH" sz="4400" spc="-197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องค์การบริหารส่วนตำบลกายูบอเกาะ</a:t>
            </a:r>
            <a:endParaRPr lang="en-US" sz="4400" spc="-197" dirty="0">
              <a:solidFill>
                <a:srgbClr val="0128F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6698872" y="8073419"/>
            <a:ext cx="5566572" cy="1105529"/>
          </a:xfrm>
          <a:custGeom>
            <a:avLst/>
            <a:gdLst/>
            <a:ahLst/>
            <a:cxnLst/>
            <a:rect l="l" t="t" r="r" b="b"/>
            <a:pathLst>
              <a:path w="6817836" h="1278344">
                <a:moveTo>
                  <a:pt x="0" y="0"/>
                </a:moveTo>
                <a:lnTo>
                  <a:pt x="6817836" y="0"/>
                </a:lnTo>
                <a:lnTo>
                  <a:pt x="6817836" y="1278344"/>
                </a:lnTo>
                <a:lnTo>
                  <a:pt x="0" y="12783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300740" y="3655088"/>
            <a:ext cx="1788598" cy="1646857"/>
          </a:xfrm>
          <a:custGeom>
            <a:avLst/>
            <a:gdLst/>
            <a:ahLst/>
            <a:cxnLst/>
            <a:rect l="l" t="t" r="r" b="b"/>
            <a:pathLst>
              <a:path w="2052158" h="1646857">
                <a:moveTo>
                  <a:pt x="0" y="0"/>
                </a:moveTo>
                <a:lnTo>
                  <a:pt x="2052158" y="0"/>
                </a:lnTo>
                <a:lnTo>
                  <a:pt x="2052158" y="1646857"/>
                </a:lnTo>
                <a:lnTo>
                  <a:pt x="0" y="164685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166312" y="3480848"/>
            <a:ext cx="1849693" cy="1811366"/>
          </a:xfrm>
          <a:custGeom>
            <a:avLst/>
            <a:gdLst/>
            <a:ahLst/>
            <a:cxnLst/>
            <a:rect l="l" t="t" r="r" b="b"/>
            <a:pathLst>
              <a:path w="1666457" h="1811366">
                <a:moveTo>
                  <a:pt x="0" y="0"/>
                </a:moveTo>
                <a:lnTo>
                  <a:pt x="1666456" y="0"/>
                </a:lnTo>
                <a:lnTo>
                  <a:pt x="1666456" y="1811366"/>
                </a:lnTo>
                <a:lnTo>
                  <a:pt x="0" y="18113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12807" y="7373269"/>
            <a:ext cx="2022490" cy="2644462"/>
          </a:xfrm>
          <a:custGeom>
            <a:avLst/>
            <a:gdLst/>
            <a:ahLst/>
            <a:cxnLst/>
            <a:rect l="l" t="t" r="r" b="b"/>
            <a:pathLst>
              <a:path w="2320516" h="2644462">
                <a:moveTo>
                  <a:pt x="0" y="0"/>
                </a:moveTo>
                <a:lnTo>
                  <a:pt x="2320515" y="0"/>
                </a:lnTo>
                <a:lnTo>
                  <a:pt x="2320515" y="2644462"/>
                </a:lnTo>
                <a:lnTo>
                  <a:pt x="0" y="264446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260494" y="304551"/>
            <a:ext cx="14732104" cy="1064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31"/>
              </a:lnSpc>
            </a:pPr>
            <a:r>
              <a:rPr lang="en-US" sz="5500" b="1" spc="-116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ประชาสัมพันธ์การยืนยันสิทธิ</a:t>
            </a:r>
            <a:endParaRPr lang="en-US" sz="5500" b="1" spc="-116" dirty="0">
              <a:solidFill>
                <a:srgbClr val="FA2C2C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>
              <a:lnSpc>
                <a:spcPts val="3831"/>
              </a:lnSpc>
            </a:pPr>
            <a:r>
              <a:rPr lang="en-US" sz="5500" b="1" spc="-116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เพื่อขอเบี้ยยังชีพผู้สูงอายุ</a:t>
            </a:r>
            <a:r>
              <a:rPr lang="th-TH" sz="5500" b="1" spc="-116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องค์การบริหารส่วนตำบลกายูบอเกาะ</a:t>
            </a:r>
            <a:endParaRPr lang="en-US" sz="5500" b="1" spc="-116" dirty="0">
              <a:solidFill>
                <a:srgbClr val="FA2C2C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647351" y="3649527"/>
            <a:ext cx="2683584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3"/>
              </a:lnSpc>
            </a:pPr>
            <a:r>
              <a:rPr lang="en-US" sz="5102" b="1" spc="193" dirty="0" err="1">
                <a:solidFill>
                  <a:srgbClr val="FA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คุณสมบัติ</a:t>
            </a:r>
            <a:endParaRPr lang="en-US" sz="5102" b="1" spc="193" dirty="0">
              <a:solidFill>
                <a:srgbClr val="FA2C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764909" y="3576534"/>
            <a:ext cx="3331673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99"/>
              </a:lnSpc>
            </a:pPr>
            <a:r>
              <a:rPr lang="en-US" sz="4999" b="1" dirty="0" err="1">
                <a:solidFill>
                  <a:srgbClr val="FA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เอกสารยืนยันสิทธิ</a:t>
            </a:r>
            <a:endParaRPr lang="en-US" sz="4999" b="1" dirty="0">
              <a:solidFill>
                <a:srgbClr val="FA2C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04446" y="1512277"/>
            <a:ext cx="18569354" cy="2156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thaiDist">
              <a:lnSpc>
                <a:spcPts val="4242"/>
              </a:lnSpc>
            </a:pP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      </a:t>
            </a:r>
            <a:r>
              <a:rPr lang="th-TH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องค์การบริหารส่วนตำบลกายูบอเกาะ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เปิดการรับยืนยันสิทธิการขอรับเงินเบี้ยยังชีพผู้สูงอายุ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ตั้งแต่เดือนกันยายน2566-เดือนธันวาคม 2567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โดยเป็นผู้ที่มีสิทธิรับเงินเบี้ยยังชีพผู้สูงอายุรายใหม่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ที่ยังไม่เคยลงทะเบียนหรือยืนยันสิทธิมาก่อน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ซึ่งเป็นผู้สูงอายุที่จะมีอายุครบ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60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ปีบริบูรณ์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ผู้สูงอายุที่มีอายุครบ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60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ปีบริบูรณ์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หรือผู้สูงอายุที่ย้ายมาจากองค์กรปกครองส่วนท้องถิ่นอื่น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ที่ยังไม่ได้มายืนยันสิทธิรับเงินเบี้ยยังชีพผู้สูงอายุกับทาง</a:t>
            </a:r>
            <a:r>
              <a:rPr lang="th-TH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องค์การบริหารส่วนตำบลกายูบอเกาะ </a:t>
            </a:r>
            <a:endParaRPr lang="en-US" sz="3900" dirty="0">
              <a:solidFill>
                <a:srgbClr val="0128F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443808" y="4801960"/>
            <a:ext cx="7031081" cy="32662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0194" lvl="1" indent="-395097">
              <a:lnSpc>
                <a:spcPts val="4208"/>
              </a:lnSpc>
              <a:buFont typeface="Arial"/>
              <a:buChar char="•"/>
            </a:pP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แบบยืนยันสิทธิการขอรับเงินเบี้ยยังชีพผู้สูงอายุ</a:t>
            </a:r>
            <a:endParaRPr lang="en-US" sz="4400" spc="-153" dirty="0">
              <a:solidFill>
                <a:srgbClr val="0128F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790194" lvl="1" indent="-395097">
              <a:lnSpc>
                <a:spcPts val="4208"/>
              </a:lnSpc>
              <a:buFont typeface="Arial"/>
              <a:buChar char="•"/>
            </a:pP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บัตรประจำตัวประชาชน</a:t>
            </a:r>
            <a:r>
              <a:rPr lang="en-US" sz="4400" spc="-153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(</a:t>
            </a: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ตัวจริง</a:t>
            </a:r>
            <a:r>
              <a:rPr lang="en-US" sz="4400" spc="-153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)</a:t>
            </a:r>
          </a:p>
          <a:p>
            <a:pPr marL="790194" lvl="1" indent="-395097">
              <a:lnSpc>
                <a:spcPts val="4208"/>
              </a:lnSpc>
              <a:buFont typeface="Arial"/>
              <a:buChar char="•"/>
            </a:pP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ทะเบียนบ้านฉบับเจ้าบ้าน</a:t>
            </a:r>
            <a:r>
              <a:rPr lang="en-US" sz="4400" spc="-153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(</a:t>
            </a: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ตัวจริง</a:t>
            </a:r>
            <a:r>
              <a:rPr lang="en-US" sz="4400" spc="-153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)</a:t>
            </a:r>
          </a:p>
          <a:p>
            <a:pPr marL="790194" lvl="1" indent="-395097">
              <a:lnSpc>
                <a:spcPts val="4208"/>
              </a:lnSpc>
              <a:buFont typeface="Arial"/>
              <a:buChar char="•"/>
            </a:pP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สำเนาสมุดเงินฝากธนาคาร</a:t>
            </a:r>
            <a:r>
              <a:rPr lang="en-US" sz="4400" spc="-153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(</a:t>
            </a: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สำหรับรับเงินผ่านบัญชีธนาคาร</a:t>
            </a:r>
            <a:r>
              <a:rPr lang="en-US" sz="4400" spc="-153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77000" y="8158194"/>
            <a:ext cx="5566571" cy="10669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2"/>
              </a:lnSpc>
            </a:pPr>
            <a:r>
              <a:rPr lang="en-US" sz="4400" b="1" spc="135" dirty="0" err="1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เมื่อมีคุณสมบัติครบถ้วน</a:t>
            </a:r>
            <a:r>
              <a:rPr lang="en-US" sz="4400" b="1" spc="135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pPr algn="ctr">
              <a:lnSpc>
                <a:spcPts val="3992"/>
              </a:lnSpc>
            </a:pPr>
            <a:r>
              <a:rPr lang="en-US" sz="4400" b="1" spc="135" dirty="0" err="1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จะได้รับเงินในเดือนถัดไปทันที</a:t>
            </a:r>
            <a:endParaRPr lang="en-US" sz="4400" b="1" spc="135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748797" y="9353075"/>
            <a:ext cx="14889476" cy="9688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12"/>
              </a:lnSpc>
            </a:pPr>
            <a:r>
              <a:rPr lang="en-US" sz="3600" spc="122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แจ้งยืนยันสิทธิขอรับเงินเบี้ยยังชีพผู้สูงอายุ</a:t>
            </a:r>
            <a:r>
              <a:rPr lang="en-US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600" spc="122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ได้ที่</a:t>
            </a:r>
            <a:r>
              <a:rPr lang="en-US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‘</a:t>
            </a:r>
            <a:r>
              <a:rPr lang="th-TH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งานพัฒนาชุมชน สำนักปลัด องค์การบริหารส่วนตำบลกายูบอเกาะ</a:t>
            </a:r>
            <a:r>
              <a:rPr lang="en-US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</a:p>
          <a:p>
            <a:pPr algn="ctr">
              <a:lnSpc>
                <a:spcPts val="3712"/>
              </a:lnSpc>
            </a:pPr>
            <a:r>
              <a:rPr lang="en-US" sz="3600" spc="122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ในวันและเวลาราชการ</a:t>
            </a:r>
            <a:r>
              <a:rPr lang="en-US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600" spc="122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สอบถามรายละเอียดเพิ่มเติมได้ที่</a:t>
            </a:r>
            <a:r>
              <a:rPr lang="en-US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600" spc="122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โทรศัพท์</a:t>
            </a:r>
            <a:r>
              <a:rPr lang="en-US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073 – 299478 </a:t>
            </a:r>
          </a:p>
        </p:txBody>
      </p:sp>
      <p:pic>
        <p:nvPicPr>
          <p:cNvPr id="1026" name="รูปภาพ 2" descr="ต้นแบบโลโก้กายูสี">
            <a:extLst>
              <a:ext uri="{FF2B5EF4-FFF2-40B4-BE49-F238E27FC236}">
                <a16:creationId xmlns:a16="http://schemas.microsoft.com/office/drawing/2014/main" id="{D698DA15-7EAF-400D-BD35-868E68C27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4"/>
            <a:ext cx="1595437" cy="163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DA6E4424-3198-446E-B667-BD1D7B20DE31}"/>
              </a:ext>
            </a:extLst>
          </p:cNvPr>
          <p:cNvPicPr/>
          <p:nvPr/>
        </p:nvPicPr>
        <p:blipFill>
          <a:blip r:embed="rId17"/>
          <a:stretch>
            <a:fillRect/>
          </a:stretch>
        </p:blipFill>
        <p:spPr>
          <a:xfrm>
            <a:off x="16903902" y="7658100"/>
            <a:ext cx="1483168" cy="23596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9504"/>
            <a:ext cx="19372399" cy="10296504"/>
          </a:xfrm>
          <a:custGeom>
            <a:avLst/>
            <a:gdLst/>
            <a:ahLst/>
            <a:cxnLst/>
            <a:rect l="l" t="t" r="r" b="b"/>
            <a:pathLst>
              <a:path w="22227035" h="10150142">
                <a:moveTo>
                  <a:pt x="0" y="0"/>
                </a:moveTo>
                <a:lnTo>
                  <a:pt x="22227036" y="0"/>
                </a:lnTo>
                <a:lnTo>
                  <a:pt x="22227036" y="10150142"/>
                </a:lnTo>
                <a:lnTo>
                  <a:pt x="0" y="10150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7096" b="-51612"/>
            </a:stretch>
          </a:blipFill>
        </p:spPr>
      </p:sp>
      <p:sp>
        <p:nvSpPr>
          <p:cNvPr id="23" name="สี่เหลี่ยมผืนผ้า 22"/>
          <p:cNvSpPr/>
          <p:nvPr/>
        </p:nvSpPr>
        <p:spPr>
          <a:xfrm>
            <a:off x="-20519" y="-41534"/>
            <a:ext cx="26081614" cy="2060806"/>
          </a:xfrm>
          <a:prstGeom prst="rect">
            <a:avLst/>
          </a:prstGeom>
          <a:solidFill>
            <a:srgbClr val="FFFF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665681" y="3490771"/>
            <a:ext cx="6995854" cy="593978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309872" y="3480848"/>
            <a:ext cx="6927077" cy="5881388"/>
          </a:xfrm>
          <a:prstGeom prst="rect">
            <a:avLst/>
          </a:prstGeom>
          <a:ln cap="sq">
            <a:noFill/>
            <a:prstDash val="solid"/>
          </a:ln>
        </p:spPr>
      </p:pic>
      <p:sp>
        <p:nvSpPr>
          <p:cNvPr id="6" name="Freeform 6"/>
          <p:cNvSpPr/>
          <p:nvPr/>
        </p:nvSpPr>
        <p:spPr>
          <a:xfrm>
            <a:off x="4006653" y="3737399"/>
            <a:ext cx="3117423" cy="881787"/>
          </a:xfrm>
          <a:custGeom>
            <a:avLst/>
            <a:gdLst/>
            <a:ahLst/>
            <a:cxnLst/>
            <a:rect l="l" t="t" r="r" b="b"/>
            <a:pathLst>
              <a:path w="3576793" h="881787">
                <a:moveTo>
                  <a:pt x="0" y="0"/>
                </a:moveTo>
                <a:lnTo>
                  <a:pt x="3576793" y="0"/>
                </a:lnTo>
                <a:lnTo>
                  <a:pt x="3576793" y="881787"/>
                </a:lnTo>
                <a:lnTo>
                  <a:pt x="0" y="8817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484053" y="3588738"/>
            <a:ext cx="3648776" cy="1032084"/>
          </a:xfrm>
          <a:custGeom>
            <a:avLst/>
            <a:gdLst/>
            <a:ahLst/>
            <a:cxnLst/>
            <a:rect l="l" t="t" r="r" b="b"/>
            <a:pathLst>
              <a:path w="4186444" h="1032084">
                <a:moveTo>
                  <a:pt x="0" y="0"/>
                </a:moveTo>
                <a:lnTo>
                  <a:pt x="4186445" y="0"/>
                </a:lnTo>
                <a:lnTo>
                  <a:pt x="4186445" y="1032085"/>
                </a:lnTo>
                <a:lnTo>
                  <a:pt x="0" y="10320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139157" y="4991476"/>
            <a:ext cx="6623843" cy="325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0819" lvl="1" indent="-395410">
              <a:lnSpc>
                <a:spcPts val="4212"/>
              </a:lnSpc>
              <a:buFont typeface="Arial"/>
              <a:buChar char="•"/>
            </a:pPr>
            <a:r>
              <a:rPr lang="en-US" sz="4400" spc="-197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มีสัญชาติไทย</a:t>
            </a:r>
            <a:endParaRPr lang="en-US" sz="4400" spc="-197" dirty="0">
              <a:solidFill>
                <a:srgbClr val="0128F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790819" lvl="1" indent="-395410">
              <a:lnSpc>
                <a:spcPts val="4212"/>
              </a:lnSpc>
              <a:buFont typeface="Arial"/>
              <a:buChar char="•"/>
            </a:pPr>
            <a:r>
              <a:rPr lang="en-US" sz="4400" spc="-197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มีชื่ออยู่ในทะเบียนบ้านในเขต</a:t>
            </a:r>
            <a:r>
              <a:rPr lang="th-TH" sz="4400" spc="-197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     องค์การบริหารส่วนตำบลกายูบอเกาะ</a:t>
            </a:r>
            <a:endParaRPr lang="en-US" sz="4400" spc="-197" dirty="0">
              <a:solidFill>
                <a:srgbClr val="0128F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790819" lvl="1" indent="-395410">
              <a:lnSpc>
                <a:spcPts val="4212"/>
              </a:lnSpc>
              <a:buFont typeface="Arial"/>
              <a:buChar char="•"/>
            </a:pPr>
            <a:r>
              <a:rPr lang="en-US" sz="4400" spc="-197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มีอายุครบ</a:t>
            </a:r>
            <a:r>
              <a:rPr lang="en-US" sz="4400" spc="-197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60 </a:t>
            </a:r>
            <a:r>
              <a:rPr lang="en-US" sz="4400" spc="-197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ปี</a:t>
            </a:r>
            <a:r>
              <a:rPr lang="en-US" sz="4400" spc="-197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4400" spc="-197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บริบูรณ์</a:t>
            </a:r>
            <a:r>
              <a:rPr lang="en-US" sz="4400" spc="-197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4400" spc="-197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และได้ยืนยันสิทธิขอรับเงินเบี้ยยังชีพผู้สูงอายุกับ</a:t>
            </a:r>
            <a:r>
              <a:rPr lang="th-TH" sz="4400" spc="-197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องค์การบริหารส่วนตำบลกายูบอเกาะ</a:t>
            </a:r>
            <a:endParaRPr lang="en-US" sz="4400" spc="-197" dirty="0">
              <a:solidFill>
                <a:srgbClr val="0128F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6698872" y="8073419"/>
            <a:ext cx="5566572" cy="1105529"/>
          </a:xfrm>
          <a:custGeom>
            <a:avLst/>
            <a:gdLst/>
            <a:ahLst/>
            <a:cxnLst/>
            <a:rect l="l" t="t" r="r" b="b"/>
            <a:pathLst>
              <a:path w="6817836" h="1278344">
                <a:moveTo>
                  <a:pt x="0" y="0"/>
                </a:moveTo>
                <a:lnTo>
                  <a:pt x="6817836" y="0"/>
                </a:lnTo>
                <a:lnTo>
                  <a:pt x="6817836" y="1278344"/>
                </a:lnTo>
                <a:lnTo>
                  <a:pt x="0" y="12783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300740" y="3655088"/>
            <a:ext cx="1788598" cy="1646857"/>
          </a:xfrm>
          <a:custGeom>
            <a:avLst/>
            <a:gdLst/>
            <a:ahLst/>
            <a:cxnLst/>
            <a:rect l="l" t="t" r="r" b="b"/>
            <a:pathLst>
              <a:path w="2052158" h="1646857">
                <a:moveTo>
                  <a:pt x="0" y="0"/>
                </a:moveTo>
                <a:lnTo>
                  <a:pt x="2052158" y="0"/>
                </a:lnTo>
                <a:lnTo>
                  <a:pt x="2052158" y="1646857"/>
                </a:lnTo>
                <a:lnTo>
                  <a:pt x="0" y="164685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166312" y="3480848"/>
            <a:ext cx="1849693" cy="1811366"/>
          </a:xfrm>
          <a:custGeom>
            <a:avLst/>
            <a:gdLst/>
            <a:ahLst/>
            <a:cxnLst/>
            <a:rect l="l" t="t" r="r" b="b"/>
            <a:pathLst>
              <a:path w="1666457" h="1811366">
                <a:moveTo>
                  <a:pt x="0" y="0"/>
                </a:moveTo>
                <a:lnTo>
                  <a:pt x="1666456" y="0"/>
                </a:lnTo>
                <a:lnTo>
                  <a:pt x="1666456" y="1811366"/>
                </a:lnTo>
                <a:lnTo>
                  <a:pt x="0" y="181136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12807" y="7373269"/>
            <a:ext cx="2022490" cy="2644462"/>
          </a:xfrm>
          <a:custGeom>
            <a:avLst/>
            <a:gdLst/>
            <a:ahLst/>
            <a:cxnLst/>
            <a:rect l="l" t="t" r="r" b="b"/>
            <a:pathLst>
              <a:path w="2320516" h="2644462">
                <a:moveTo>
                  <a:pt x="0" y="0"/>
                </a:moveTo>
                <a:lnTo>
                  <a:pt x="2320515" y="0"/>
                </a:lnTo>
                <a:lnTo>
                  <a:pt x="2320515" y="2644462"/>
                </a:lnTo>
                <a:lnTo>
                  <a:pt x="0" y="264446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260494" y="304551"/>
            <a:ext cx="14732104" cy="1064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31"/>
              </a:lnSpc>
            </a:pPr>
            <a:r>
              <a:rPr lang="en-US" sz="5500" b="1" spc="-116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ประชาสัมพันธ์การยืนยันสิทธิ</a:t>
            </a:r>
            <a:endParaRPr lang="en-US" sz="5500" b="1" spc="-116" dirty="0">
              <a:solidFill>
                <a:srgbClr val="FA2C2C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>
              <a:lnSpc>
                <a:spcPts val="3831"/>
              </a:lnSpc>
            </a:pPr>
            <a:r>
              <a:rPr lang="en-US" sz="5500" b="1" spc="-116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เพื่อขอเบี้ยยังชีพผู้สูงอายุ</a:t>
            </a:r>
            <a:r>
              <a:rPr lang="th-TH" sz="5500" b="1" spc="-116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องค์การบริหารส่วนตำบลกายูบอเกาะ</a:t>
            </a:r>
            <a:endParaRPr lang="en-US" sz="5500" b="1" spc="-116" dirty="0">
              <a:solidFill>
                <a:srgbClr val="FA2C2C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647351" y="3649527"/>
            <a:ext cx="2683584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43"/>
              </a:lnSpc>
            </a:pPr>
            <a:r>
              <a:rPr lang="en-US" sz="5102" b="1" spc="193" dirty="0" err="1">
                <a:solidFill>
                  <a:srgbClr val="FA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คุณสมบัติ</a:t>
            </a:r>
            <a:endParaRPr lang="en-US" sz="5102" b="1" spc="193" dirty="0">
              <a:solidFill>
                <a:srgbClr val="FA2C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764909" y="3576534"/>
            <a:ext cx="3331673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99"/>
              </a:lnSpc>
            </a:pPr>
            <a:r>
              <a:rPr lang="en-US" sz="4999" b="1" dirty="0" err="1">
                <a:solidFill>
                  <a:srgbClr val="FA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เอกสารยืนยันสิทธิ</a:t>
            </a:r>
            <a:endParaRPr lang="en-US" sz="4999" b="1" dirty="0">
              <a:solidFill>
                <a:srgbClr val="FA2C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04446" y="1512277"/>
            <a:ext cx="18569354" cy="2156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thaiDist">
              <a:lnSpc>
                <a:spcPts val="4242"/>
              </a:lnSpc>
            </a:pP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      </a:t>
            </a:r>
            <a:r>
              <a:rPr lang="th-TH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องค์การบริหารส่วนตำบลกายูบอเกาะ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เปิดการรับยืนยันสิทธิการขอรับเงินเบี้ยยังชีพผู้สูงอายุ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ตั้งแต่เดือนกันยายน2566-เดือนธันวาคม 2567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โดยเป็นผู้ที่มีสิทธิรับเงินเบี้ยยังชีพผู้สูงอายุรายใหม่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ที่ยังไม่เคยลงทะเบียนหรือยืนยันสิทธิมาก่อน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ซึ่งเป็นผู้สูงอายุที่จะมีอายุครบ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60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ปีบริบูรณ์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ผู้สูงอายุที่มีอายุครบ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60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ปีบริบูรณ์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หรือผู้สูงอายุที่ย้ายมาจากองค์กรปกครองส่วนท้องถิ่นอื่น</a:t>
            </a:r>
            <a:r>
              <a:rPr lang="en-US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900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ที่ยังไม่ได้มายืนยันสิทธิรับเงินเบี้ยยังชีพผู้สูงอายุกับทาง</a:t>
            </a:r>
            <a:r>
              <a:rPr lang="th-TH" sz="3900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องค์การบริหารส่วนตำบลกายูบอเกาะ </a:t>
            </a:r>
            <a:endParaRPr lang="en-US" sz="3900" dirty="0">
              <a:solidFill>
                <a:srgbClr val="0128F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443808" y="4801960"/>
            <a:ext cx="7031081" cy="32662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0194" lvl="1" indent="-395097">
              <a:lnSpc>
                <a:spcPts val="4208"/>
              </a:lnSpc>
              <a:buFont typeface="Arial"/>
              <a:buChar char="•"/>
            </a:pP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แบบยืนยันสิทธิการขอรับเงินเบี้ยยังชีพผู้สูงอายุ</a:t>
            </a:r>
            <a:endParaRPr lang="en-US" sz="4400" spc="-153" dirty="0">
              <a:solidFill>
                <a:srgbClr val="0128F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790194" lvl="1" indent="-395097">
              <a:lnSpc>
                <a:spcPts val="4208"/>
              </a:lnSpc>
              <a:buFont typeface="Arial"/>
              <a:buChar char="•"/>
            </a:pP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บัตรประจำตัวประชาชน</a:t>
            </a:r>
            <a:r>
              <a:rPr lang="en-US" sz="4400" spc="-153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(</a:t>
            </a: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ตัวจริง</a:t>
            </a:r>
            <a:r>
              <a:rPr lang="en-US" sz="4400" spc="-153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)</a:t>
            </a:r>
          </a:p>
          <a:p>
            <a:pPr marL="790194" lvl="1" indent="-395097">
              <a:lnSpc>
                <a:spcPts val="4208"/>
              </a:lnSpc>
              <a:buFont typeface="Arial"/>
              <a:buChar char="•"/>
            </a:pP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ทะเบียนบ้านฉบับเจ้าบ้าน</a:t>
            </a:r>
            <a:r>
              <a:rPr lang="en-US" sz="4400" spc="-153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(</a:t>
            </a: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ตัวจริง</a:t>
            </a:r>
            <a:r>
              <a:rPr lang="en-US" sz="4400" spc="-153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)</a:t>
            </a:r>
          </a:p>
          <a:p>
            <a:pPr marL="790194" lvl="1" indent="-395097">
              <a:lnSpc>
                <a:spcPts val="4208"/>
              </a:lnSpc>
              <a:buFont typeface="Arial"/>
              <a:buChar char="•"/>
            </a:pP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สำเนาสมุดเงินฝากธนาคาร</a:t>
            </a:r>
            <a:r>
              <a:rPr lang="en-US" sz="4400" spc="-153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(</a:t>
            </a:r>
            <a:r>
              <a:rPr lang="en-US" sz="4400" spc="-153" dirty="0" err="1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สำหรับรับเงินผ่านบัญชีธนาคาร</a:t>
            </a:r>
            <a:r>
              <a:rPr lang="en-US" sz="4400" spc="-153" dirty="0">
                <a:solidFill>
                  <a:srgbClr val="0128F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77000" y="8158194"/>
            <a:ext cx="5566571" cy="10669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2"/>
              </a:lnSpc>
            </a:pPr>
            <a:r>
              <a:rPr lang="en-US" sz="4400" b="1" spc="135" dirty="0" err="1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เมื่อมีคุณสมบัติครบถ้วน</a:t>
            </a:r>
            <a:r>
              <a:rPr lang="en-US" sz="4400" b="1" spc="135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pPr algn="ctr">
              <a:lnSpc>
                <a:spcPts val="3992"/>
              </a:lnSpc>
            </a:pPr>
            <a:r>
              <a:rPr lang="en-US" sz="4400" b="1" spc="135" dirty="0" err="1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จะได้รับเงินในเดือนถัดไปทันที</a:t>
            </a:r>
            <a:endParaRPr lang="en-US" sz="4400" b="1" spc="135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748797" y="9353075"/>
            <a:ext cx="14889476" cy="9688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12"/>
              </a:lnSpc>
            </a:pPr>
            <a:r>
              <a:rPr lang="en-US" sz="3600" spc="122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แจ้งยืนยันสิทธิขอรับเงินเบี้ยยังชีพผู้สูงอายุ</a:t>
            </a:r>
            <a:r>
              <a:rPr lang="en-US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600" spc="122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ได้ที่</a:t>
            </a:r>
            <a:r>
              <a:rPr lang="en-US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‘</a:t>
            </a:r>
            <a:r>
              <a:rPr lang="th-TH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งานพัฒนาชุมชน สำนักปลัด องค์การบริหารส่วนตำบลกายูบอเกาะ</a:t>
            </a:r>
            <a:r>
              <a:rPr lang="en-US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</a:p>
          <a:p>
            <a:pPr algn="ctr">
              <a:lnSpc>
                <a:spcPts val="3712"/>
              </a:lnSpc>
            </a:pPr>
            <a:r>
              <a:rPr lang="en-US" sz="3600" spc="122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ในวันและเวลาราชการ</a:t>
            </a:r>
            <a:r>
              <a:rPr lang="en-US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600" spc="122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สอบถามรายละเอียดเพิ่มเติมได้ที่</a:t>
            </a:r>
            <a:r>
              <a:rPr lang="en-US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3600" spc="122" dirty="0" err="1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โทรศัพท์</a:t>
            </a:r>
            <a:r>
              <a:rPr lang="en-US" sz="3600" spc="122" dirty="0">
                <a:solidFill>
                  <a:srgbClr val="FA2C2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073 – 299478 </a:t>
            </a:r>
          </a:p>
        </p:txBody>
      </p:sp>
      <p:pic>
        <p:nvPicPr>
          <p:cNvPr id="1026" name="รูปภาพ 2" descr="ต้นแบบโลโก้กายูสี">
            <a:extLst>
              <a:ext uri="{FF2B5EF4-FFF2-40B4-BE49-F238E27FC236}">
                <a16:creationId xmlns:a16="http://schemas.microsoft.com/office/drawing/2014/main" id="{D698DA15-7EAF-400D-BD35-868E68C27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4"/>
            <a:ext cx="1595437" cy="163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DA6E4424-3198-446E-B667-BD1D7B20DE31}"/>
              </a:ext>
            </a:extLst>
          </p:cNvPr>
          <p:cNvPicPr/>
          <p:nvPr/>
        </p:nvPicPr>
        <p:blipFill>
          <a:blip r:embed="rId17"/>
          <a:stretch>
            <a:fillRect/>
          </a:stretch>
        </p:blipFill>
        <p:spPr>
          <a:xfrm>
            <a:off x="16903902" y="7658100"/>
            <a:ext cx="1483168" cy="235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36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520</Words>
  <Application>Microsoft Office PowerPoint</Application>
  <PresentationFormat>กำหนดเอง</PresentationFormat>
  <Paragraphs>36</Paragraphs>
  <Slides>2</Slides>
  <Notes>2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7" baseType="lpstr">
      <vt:lpstr>Calibri</vt:lpstr>
      <vt:lpstr>TH SarabunIT๙</vt:lpstr>
      <vt:lpstr>TH Sarabun New</vt:lpstr>
      <vt:lpstr>Arial</vt:lpstr>
      <vt:lpstr>Office Theme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มีสัญชาติไทย มีชื่ออยู่ในทะเบียนบ้านในเขตเทศบาลตำบลพัฒนาชุมชน มีอายุครบ 60 ปี บริบูรณ์ และได้ยืนยันสิทธิขอรับเงินเบี้ยยังชีพผู้สูงอายุกับเทศบาลตำบลพัฒนาชุมชนแล้ว</dc:title>
  <dc:creator>นางมารร้าย</dc:creator>
  <cp:lastModifiedBy>ADVANCE</cp:lastModifiedBy>
  <cp:revision>10</cp:revision>
  <cp:lastPrinted>2023-10-03T06:57:36Z</cp:lastPrinted>
  <dcterms:created xsi:type="dcterms:W3CDTF">2006-08-16T00:00:00Z</dcterms:created>
  <dcterms:modified xsi:type="dcterms:W3CDTF">2023-10-04T08:39:54Z</dcterms:modified>
  <dc:identifier>DAFwKtyuP5c</dc:identifier>
</cp:coreProperties>
</file>